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08" r:id="rId2"/>
    <p:sldId id="316" r:id="rId3"/>
    <p:sldId id="289" r:id="rId4"/>
    <p:sldId id="310" r:id="rId5"/>
    <p:sldId id="311" r:id="rId6"/>
    <p:sldId id="313" r:id="rId7"/>
    <p:sldId id="346" r:id="rId8"/>
    <p:sldId id="291" r:id="rId9"/>
    <p:sldId id="337" r:id="rId10"/>
    <p:sldId id="314" r:id="rId11"/>
    <p:sldId id="317" r:id="rId12"/>
    <p:sldId id="318" r:id="rId13"/>
    <p:sldId id="324" r:id="rId14"/>
    <p:sldId id="347" r:id="rId15"/>
    <p:sldId id="319" r:id="rId16"/>
    <p:sldId id="322" r:id="rId17"/>
    <p:sldId id="323" r:id="rId18"/>
    <p:sldId id="338" r:id="rId19"/>
    <p:sldId id="330" r:id="rId20"/>
    <p:sldId id="331" r:id="rId21"/>
    <p:sldId id="343" r:id="rId22"/>
    <p:sldId id="332" r:id="rId23"/>
    <p:sldId id="333" r:id="rId24"/>
    <p:sldId id="344" r:id="rId25"/>
    <p:sldId id="345" r:id="rId26"/>
    <p:sldId id="335" r:id="rId27"/>
    <p:sldId id="342" r:id="rId28"/>
    <p:sldId id="336" r:id="rId29"/>
    <p:sldId id="352" r:id="rId30"/>
    <p:sldId id="339" r:id="rId31"/>
    <p:sldId id="341" r:id="rId32"/>
    <p:sldId id="340" r:id="rId33"/>
    <p:sldId id="355" r:id="rId34"/>
    <p:sldId id="356" r:id="rId35"/>
    <p:sldId id="357" r:id="rId36"/>
    <p:sldId id="358" r:id="rId37"/>
    <p:sldId id="359" r:id="rId38"/>
    <p:sldId id="348" r:id="rId39"/>
    <p:sldId id="350" r:id="rId40"/>
    <p:sldId id="353" r:id="rId41"/>
    <p:sldId id="351" r:id="rId42"/>
    <p:sldId id="354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0099"/>
    <a:srgbClr val="FFFFFF"/>
    <a:srgbClr val="1BBC9B"/>
    <a:srgbClr val="F96960"/>
    <a:srgbClr val="010101"/>
    <a:srgbClr val="D7D7D7"/>
    <a:srgbClr val="04A65F"/>
    <a:srgbClr val="24FF16"/>
    <a:srgbClr val="F2F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>
      <p:cViewPr>
        <p:scale>
          <a:sx n="130" d="100"/>
          <a:sy n="130" d="100"/>
        </p:scale>
        <p:origin x="-352" y="1288"/>
      </p:cViewPr>
      <p:guideLst>
        <p:guide orient="horz"/>
        <p:guide orient="horz" pos="192"/>
        <p:guide orient="horz" pos="96"/>
        <p:guide/>
        <p:guide pos="48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fld id="{ADBC075B-217E-4664-860A-5807F0A765E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30843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dirty="0" smtClean="0"/>
              <a:t>Click to edit Master text styles</a:t>
            </a:r>
          </a:p>
          <a:p>
            <a:pPr lvl="1"/>
            <a:r>
              <a:rPr lang="en-US" altLang="zh-TW" noProof="0" dirty="0" smtClean="0"/>
              <a:t>Second level</a:t>
            </a:r>
          </a:p>
          <a:p>
            <a:pPr lvl="2"/>
            <a:r>
              <a:rPr lang="en-US" altLang="zh-TW" noProof="0" dirty="0" smtClean="0"/>
              <a:t>Third level</a:t>
            </a:r>
          </a:p>
          <a:p>
            <a:pPr lvl="3"/>
            <a:r>
              <a:rPr lang="en-US" altLang="zh-TW" noProof="0" dirty="0" smtClean="0"/>
              <a:t>Fourth level</a:t>
            </a:r>
          </a:p>
          <a:p>
            <a:pPr lvl="4"/>
            <a:r>
              <a:rPr lang="en-US" altLang="zh-TW" noProof="0" dirty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fld id="{1606620D-1AF6-4BBB-8AC5-2168A129EF8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63149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haparral Pro Light" pitchFamily="18" charset="0"/>
        <a:ea typeface="ＭＳ Ｐゴシック" charset="0"/>
        <a:cs typeface="ＭＳ Ｐゴシック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haparral Pro Light" pitchFamily="18" charset="0"/>
        <a:ea typeface="新細明體" charset="0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haparral Pro Light" pitchFamily="18" charset="0"/>
        <a:ea typeface="新細明體" charset="0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haparral Pro Light" pitchFamily="18" charset="0"/>
        <a:ea typeface="新細明體" charset="0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haparral Pro Light" pitchFamily="18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40C3FF3-B4CB-45BC-A7FE-D325D54E62F0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en-GB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598E28-5F43-4DF4-93E4-DF2508904804}" type="slidenum">
              <a:rPr lang="en-US" altLang="zh-TW"/>
              <a:pPr/>
              <a:t>38</a:t>
            </a:fld>
            <a:endParaRPr lang="en-US" altLang="zh-TW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en-GB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B26278-55C6-4243-84AC-1950CB6D31EB}" type="slidenum">
              <a:rPr lang="en-US" altLang="zh-TW"/>
              <a:pPr/>
              <a:t>2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en-GB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1A5747D-0376-4773-B043-0BD920F92839}" type="slidenum">
              <a:rPr lang="en-US" altLang="zh-TW"/>
              <a:pPr/>
              <a:t>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CCB34A-AA2F-400F-8322-AE2F37974FE2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en-GB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229AA6-03B6-47F7-9676-2268008E0F78}" type="slidenum">
              <a:rPr lang="en-US" altLang="zh-TW"/>
              <a:pPr/>
              <a:t>18</a:t>
            </a:fld>
            <a:endParaRPr lang="en-US" altLang="zh-TW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en-GB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598E28-5F43-4DF4-93E4-DF2508904804}" type="slidenum">
              <a:rPr lang="en-US" altLang="zh-TW"/>
              <a:pPr/>
              <a:t>30</a:t>
            </a:fld>
            <a:endParaRPr lang="en-US" altLang="zh-TW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en-GB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8C57A33-3DB2-45E6-B1A0-EDFD102FA095}" type="slidenum">
              <a:rPr lang="en-US" altLang="zh-TW"/>
              <a:pPr/>
              <a:t>31</a:t>
            </a:fld>
            <a:endParaRPr lang="en-US" altLang="zh-TW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en-GB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95D7A3-9C53-414E-9FB7-E71A95376AFB}" type="slidenum">
              <a:rPr lang="en-US" altLang="zh-TW"/>
              <a:pPr/>
              <a:t>32</a:t>
            </a:fld>
            <a:endParaRPr lang="en-US" altLang="zh-TW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en-GB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95D7A3-9C53-414E-9FB7-E71A95376AFB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en-GB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en-GB" sz="1800" dirty="0"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7FC004-62F3-490D-B0E4-5924DDBE40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DFE06-A70E-4814-8182-C28A5FD660F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050D7-4CED-4F68-8A27-376BD9C938A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F4472-2807-4B61-90C9-074517DDDE3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87BC6-EFBB-4B13-BBDC-0D5989FF49D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290BD-9623-4A84-B92F-CF61C250AD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D94A5-B27E-4D05-B4C7-EDFFF961432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95B79-E5A2-4238-B684-2621B0763F4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533FD-57B0-4073-A2C7-F96659D6AC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7D4A4-F9C2-4299-BFB2-AE934FDB9B5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4413C-EFC8-4340-A800-E6C9EAC25EE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0B4A4-D19D-4A05-989C-102679D7B9C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85EA-7F21-4708-9739-B7238C453EB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haparral Pro Light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fld id="{60A33EAA-52AB-4557-93FD-F306FAC345D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haparral Pro Light" pitchFamily="18" charset="0"/>
          <a:ea typeface="ＭＳ Ｐゴシック" charset="0"/>
          <a:cs typeface="ＭＳ Ｐゴシック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haparral Pro Light" pitchFamily="18" charset="0"/>
          <a:ea typeface="ＭＳ Ｐゴシック" charset="0"/>
          <a:cs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haparral Pro Light" pitchFamily="18" charset="0"/>
          <a:ea typeface="ＭＳ Ｐゴシック" charset="0"/>
          <a:cs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haparral Pro Light" pitchFamily="18" charset="0"/>
          <a:ea typeface="ＭＳ Ｐゴシック" charset="0"/>
          <a:cs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haparral Pro Light" pitchFamily="18" charset="0"/>
          <a:ea typeface="ＭＳ Ｐゴシック" charset="0"/>
          <a:cs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新細明體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新細明體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新細明體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新細明體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Chaparral Pro Light" pitchFamily="18" charset="0"/>
          <a:ea typeface="ＭＳ Ｐゴシック" charset="0"/>
          <a:cs typeface="ＭＳ Ｐゴシック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Chaparral Pro Light" pitchFamily="18" charset="0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Chaparral Pro Light" pitchFamily="18" charset="0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Chaparral Pro Light" pitchFamily="18" charset="0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Chaparral Pro Light" pitchFamily="18" charset="0"/>
          <a:ea typeface="+mn-ea"/>
          <a:cs typeface="新細明體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9.png"/><Relationship Id="rId5" Type="http://schemas.openxmlformats.org/officeDocument/2006/relationships/image" Target="../media/image30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Relationship Id="rId3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12.png"/><Relationship Id="rId8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4"/>
          <p:cNvSpPr>
            <a:spLocks noChangeArrowheads="1"/>
          </p:cNvSpPr>
          <p:nvPr/>
        </p:nvSpPr>
        <p:spPr bwMode="auto">
          <a:xfrm>
            <a:off x="2735263" y="1055688"/>
            <a:ext cx="3678237" cy="3676650"/>
          </a:xfrm>
          <a:prstGeom prst="ellipse">
            <a:avLst/>
          </a:prstGeom>
          <a:solidFill>
            <a:srgbClr val="EFEFEF">
              <a:alpha val="7097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2151" name="Text Box 103"/>
          <p:cNvSpPr txBox="1">
            <a:spLocks noChangeArrowheads="1"/>
          </p:cNvSpPr>
          <p:nvPr/>
        </p:nvSpPr>
        <p:spPr bwMode="auto">
          <a:xfrm>
            <a:off x="763588" y="206375"/>
            <a:ext cx="7513637" cy="8318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HKUST Green Mobile App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3076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zh-TW" sz="1800"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2160588" y="5200650"/>
            <a:ext cx="3371850" cy="1570038"/>
          </a:xfrm>
          <a:effectLst>
            <a:outerShdw dist="38100" dir="7800003" algn="tl" rotWithShape="0">
              <a:srgbClr val="FFFFFF">
                <a:alpha val="42999"/>
              </a:srgbClr>
            </a:outerShdw>
          </a:effectLst>
          <a:ex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400" b="1" smtClean="0">
                <a:solidFill>
                  <a:srgbClr val="393939"/>
                </a:solidFill>
                <a:ea typeface="ＭＳ Ｐゴシック" pitchFamily="34" charset="-128"/>
              </a:rPr>
              <a:t>Chan Wai Yu</a:t>
            </a:r>
            <a:r>
              <a:rPr lang="zh-TW" altLang="zh-TW" sz="2400" b="1" smtClean="0">
                <a:solidFill>
                  <a:srgbClr val="393939"/>
                </a:solidFill>
                <a:ea typeface="新細明體" pitchFamily="18" charset="-120"/>
              </a:rPr>
              <a:t> </a:t>
            </a:r>
            <a:r>
              <a:rPr lang="en-US" altLang="zh-TW" sz="2400" b="1" smtClean="0">
                <a:solidFill>
                  <a:srgbClr val="393939"/>
                </a:solidFill>
                <a:ea typeface="新細明體" pitchFamily="18" charset="-120"/>
              </a:rPr>
              <a:t>, Candy</a:t>
            </a:r>
          </a:p>
          <a:p>
            <a:pPr algn="l">
              <a:spcBef>
                <a:spcPct val="0"/>
              </a:spcBef>
            </a:pPr>
            <a:r>
              <a:rPr lang="en-US" altLang="zh-TW" sz="2400" b="1" smtClean="0">
                <a:solidFill>
                  <a:srgbClr val="393939"/>
                </a:solidFill>
                <a:ea typeface="ＭＳ Ｐゴシック" pitchFamily="34" charset="-128"/>
              </a:rPr>
              <a:t>Chung Kit Wai, Miffy</a:t>
            </a:r>
          </a:p>
          <a:p>
            <a:pPr algn="l">
              <a:spcBef>
                <a:spcPct val="0"/>
              </a:spcBef>
            </a:pPr>
            <a:r>
              <a:rPr lang="en-US" altLang="zh-TW" sz="2400" b="1" smtClean="0">
                <a:solidFill>
                  <a:srgbClr val="393939"/>
                </a:solidFill>
                <a:ea typeface="ＭＳ Ｐゴシック" pitchFamily="34" charset="-128"/>
              </a:rPr>
              <a:t>Pang Wing Chau,Terry</a:t>
            </a:r>
          </a:p>
          <a:p>
            <a:pPr algn="l">
              <a:spcBef>
                <a:spcPct val="0"/>
              </a:spcBef>
            </a:pPr>
            <a:r>
              <a:rPr lang="en-US" altLang="zh-TW" sz="2400" b="1" smtClean="0">
                <a:solidFill>
                  <a:srgbClr val="393939"/>
                </a:solidFill>
                <a:ea typeface="ＭＳ Ｐゴシック" pitchFamily="34" charset="-128"/>
              </a:rPr>
              <a:t>Wong Kin Yee, Phoebe</a:t>
            </a:r>
            <a:endParaRPr lang="zh-HK" altLang="zh-TW" sz="2400" b="1" smtClean="0">
              <a:solidFill>
                <a:srgbClr val="393939"/>
              </a:solidFill>
              <a:ea typeface="ＭＳ Ｐゴシック" pitchFamily="34" charset="-128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194300" y="5207000"/>
            <a:ext cx="24479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7800003" algn="tl" rotWithShape="0">
              <a:srgbClr val="FFFFFF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kumimoji="1" lang="en-US" altLang="zh-TW" b="1" dirty="0">
                <a:solidFill>
                  <a:srgbClr val="3939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parral Pro Light" pitchFamily="18" charset="0"/>
                <a:ea typeface="新細明體" pitchFamily="18" charset="-120"/>
              </a:rPr>
              <a:t>20035685</a:t>
            </a:r>
          </a:p>
          <a:p>
            <a:pPr eaLnBrk="0" hangingPunct="0">
              <a:defRPr/>
            </a:pPr>
            <a:r>
              <a:rPr kumimoji="1" lang="en-US" altLang="zh-TW" b="1" dirty="0">
                <a:solidFill>
                  <a:srgbClr val="3939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parral Pro Light" pitchFamily="18" charset="0"/>
                <a:ea typeface="新細明體" pitchFamily="18" charset="-120"/>
              </a:rPr>
              <a:t>20109436</a:t>
            </a:r>
          </a:p>
          <a:p>
            <a:pPr eaLnBrk="0" hangingPunct="0">
              <a:defRPr/>
            </a:pPr>
            <a:r>
              <a:rPr kumimoji="1" lang="en-US" altLang="zh-TW" b="1" dirty="0">
                <a:solidFill>
                  <a:srgbClr val="3939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parral Pro Light" pitchFamily="18" charset="0"/>
                <a:ea typeface="新細明體" pitchFamily="18" charset="-120"/>
              </a:rPr>
              <a:t>20056859</a:t>
            </a:r>
          </a:p>
          <a:p>
            <a:pPr eaLnBrk="0" hangingPunct="0">
              <a:defRPr/>
            </a:pPr>
            <a:r>
              <a:rPr kumimoji="1" lang="en-US" altLang="zh-TW" b="1" dirty="0">
                <a:solidFill>
                  <a:srgbClr val="3939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parral Pro Light" pitchFamily="18" charset="0"/>
                <a:ea typeface="新細明體" pitchFamily="18" charset="-120"/>
              </a:rPr>
              <a:t>20013625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46325" y="4732338"/>
            <a:ext cx="3300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7800003" algn="tl" rotWithShape="0">
              <a:srgbClr val="FFFFFF">
                <a:alpha val="42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800" b="1" dirty="0">
                <a:latin typeface="Chaparral Pro Light" pitchFamily="18" charset="0"/>
                <a:ea typeface="新細明體" pitchFamily="18" charset="-120"/>
              </a:rPr>
              <a:t>2013-2014 FYP MU4</a:t>
            </a:r>
          </a:p>
        </p:txBody>
      </p:sp>
      <p:pic>
        <p:nvPicPr>
          <p:cNvPr id="3080" name="Picture 5" descr="green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2113" y="1252538"/>
            <a:ext cx="328612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1 - News and Events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11163" y="1089025"/>
            <a:ext cx="84582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GB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Fetch content from RSS feed</a:t>
            </a:r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App content </a:t>
            </a: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is </a:t>
            </a:r>
            <a:r>
              <a:rPr kumimoji="1"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synchronized </a:t>
            </a: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 with the sustainability </a:t>
            </a:r>
            <a:r>
              <a:rPr kumimoji="1"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website</a:t>
            </a:r>
            <a:r>
              <a:rPr kumimoji="1" lang="zh-TW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 </a:t>
            </a:r>
            <a:endParaRPr kumimoji="1" lang="en-GB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  <a:p>
            <a:pPr marL="457200" indent="-457200" eaLnBrk="0" hangingPunct="0">
              <a:buFont typeface="Arial" pitchFamily="34" charset="0"/>
              <a:buChar char="•"/>
            </a:pPr>
            <a:endParaRPr kumimoji="1" lang="en-GB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6" name="圖片 11" descr="Screenshot_2014-04-14-19-43-5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0363" y="2536825"/>
            <a:ext cx="2198687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7" name="圖片 2" descr="Screenshot_2014-04-14-21-05-3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9263" y="3538538"/>
            <a:ext cx="2070100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0" name="Picture 9" descr="arrow.png"/>
          <p:cNvPicPr>
            <a:picLocks noChangeAspect="1"/>
          </p:cNvPicPr>
          <p:nvPr/>
        </p:nvPicPr>
        <p:blipFill rotWithShape="1">
          <a:blip r:embed="rId4">
            <a:biLevel thresh="25000"/>
            <a:extLst/>
          </a:blip>
          <a:srcRect l="33279" t="45131" r="29517" b="2387"/>
          <a:stretch/>
        </p:blipFill>
        <p:spPr>
          <a:xfrm rot="20588868" flipH="1">
            <a:off x="6124986" y="3976847"/>
            <a:ext cx="1246611" cy="1326370"/>
          </a:xfrm>
          <a:prstGeom prst="rect">
            <a:avLst/>
          </a:prstGeom>
          <a:noFill/>
          <a:ln>
            <a:noFill/>
          </a:ln>
          <a:effectLst>
            <a:glow rad="228600">
              <a:srgbClr val="1BBC9B">
                <a:alpha val="40000"/>
              </a:srgbClr>
            </a:glow>
          </a:effectLst>
        </p:spPr>
      </p:pic>
      <p:sp>
        <p:nvSpPr>
          <p:cNvPr id="122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44370CE-5DC5-43B9-8F55-14477BB912C5}" type="slidenum">
              <a:rPr lang="en-US" altLang="zh-TW"/>
              <a:pPr/>
              <a:t>10</a:t>
            </a:fld>
            <a:endParaRPr lang="en-US" altLang="zh-TW"/>
          </a:p>
        </p:txBody>
      </p:sp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5"/>
          <a:srcRect b="12766"/>
          <a:stretch>
            <a:fillRect/>
          </a:stretch>
        </p:blipFill>
        <p:spPr bwMode="auto">
          <a:xfrm>
            <a:off x="180975" y="2844800"/>
            <a:ext cx="3770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arrow.png"/>
          <p:cNvPicPr>
            <a:picLocks noChangeAspect="1"/>
          </p:cNvPicPr>
          <p:nvPr/>
        </p:nvPicPr>
        <p:blipFill rotWithShape="1">
          <a:blip r:embed="rId4">
            <a:biLevel thresh="25000"/>
            <a:extLst/>
          </a:blip>
          <a:srcRect l="33279" t="45131" r="29517" b="2387"/>
          <a:stretch/>
        </p:blipFill>
        <p:spPr>
          <a:xfrm rot="20588868" flipH="1">
            <a:off x="3327973" y="3118828"/>
            <a:ext cx="1246611" cy="1326370"/>
          </a:xfrm>
          <a:prstGeom prst="rect">
            <a:avLst/>
          </a:prstGeom>
          <a:noFill/>
          <a:ln>
            <a:noFill/>
          </a:ln>
          <a:effectLst>
            <a:glow rad="228600">
              <a:srgbClr val="1BBC9B">
                <a:alpha val="40000"/>
              </a:srgbClr>
            </a:glo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2 - Green Tips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411163" y="1089025"/>
            <a:ext cx="7900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GB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Extract Green Tips from Sustainability </a:t>
            </a:r>
            <a:r>
              <a:rPr kumimoji="1" lang="en-GB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Guide</a:t>
            </a:r>
            <a:endParaRPr kumimoji="1" lang="en-GB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13316" name="圖片 4" descr="螢幕截圖 2014-04-27 23.00.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3068638"/>
            <a:ext cx="367347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3" descr="Screenshot_2014-04-14-21-13-3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463" y="2841625"/>
            <a:ext cx="1957387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0" name="Picture 9" descr="arrow.png"/>
          <p:cNvPicPr>
            <a:picLocks noChangeAspect="1"/>
          </p:cNvPicPr>
          <p:nvPr/>
        </p:nvPicPr>
        <p:blipFill rotWithShape="1">
          <a:blip r:embed="rId4">
            <a:biLevel thresh="25000"/>
            <a:extLst/>
          </a:blip>
          <a:srcRect l="33279" t="45131" r="29517" b="2387"/>
          <a:stretch/>
        </p:blipFill>
        <p:spPr>
          <a:xfrm rot="20588868" flipH="1">
            <a:off x="3483747" y="3221180"/>
            <a:ext cx="1246611" cy="1326370"/>
          </a:xfrm>
          <a:prstGeom prst="rect">
            <a:avLst/>
          </a:prstGeom>
          <a:noFill/>
          <a:ln>
            <a:noFill/>
          </a:ln>
          <a:effectLst>
            <a:glow rad="228600">
              <a:srgbClr val="1BBC9B">
                <a:alpha val="40000"/>
              </a:srgbClr>
            </a:glow>
          </a:effectLst>
        </p:spPr>
      </p:pic>
      <p:sp>
        <p:nvSpPr>
          <p:cNvPr id="1331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10742A-800F-460A-9128-C6F6AAF3FBDA}" type="slidenum">
              <a:rPr lang="en-US" altLang="zh-TW"/>
              <a:pPr/>
              <a:t>11</a:t>
            </a:fld>
            <a:endParaRPr lang="en-US" altLang="zh-TW"/>
          </a:p>
        </p:txBody>
      </p:sp>
      <p:pic>
        <p:nvPicPr>
          <p:cNvPr id="9" name="圖片 8" descr="Screenshot_2014-05-01-14-39-5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7875" y="3078163"/>
            <a:ext cx="1824038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arrow.png"/>
          <p:cNvPicPr>
            <a:picLocks noChangeAspect="1"/>
          </p:cNvPicPr>
          <p:nvPr/>
        </p:nvPicPr>
        <p:blipFill rotWithShape="1">
          <a:blip r:embed="rId4">
            <a:biLevel thresh="25000"/>
            <a:extLst/>
          </a:blip>
          <a:srcRect l="33279" t="45131" r="29517" b="2387"/>
          <a:stretch/>
        </p:blipFill>
        <p:spPr>
          <a:xfrm rot="20588868" flipH="1">
            <a:off x="6250567" y="3221180"/>
            <a:ext cx="1246611" cy="1326370"/>
          </a:xfrm>
          <a:prstGeom prst="rect">
            <a:avLst/>
          </a:prstGeom>
          <a:noFill/>
          <a:ln>
            <a:noFill/>
          </a:ln>
          <a:effectLst>
            <a:glow rad="228600">
              <a:srgbClr val="1BBC9B">
                <a:alpha val="40000"/>
              </a:srgbClr>
            </a:glow>
          </a:effec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28596" y="1208774"/>
            <a:ext cx="79009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/>
            <a:endParaRPr kumimoji="1" lang="en-GB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GB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Divided into 8 categories.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3 - Video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4339" name="Rectangle 3"/>
          <p:cNvSpPr txBox="1">
            <a:spLocks noChangeArrowheads="1"/>
          </p:cNvSpPr>
          <p:nvPr/>
        </p:nvSpPr>
        <p:spPr bwMode="auto">
          <a:xfrm>
            <a:off x="396875" y="1108075"/>
            <a:ext cx="79009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GB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Display Videos from Green Channel Page from PTC.</a:t>
            </a:r>
          </a:p>
        </p:txBody>
      </p:sp>
      <p:pic>
        <p:nvPicPr>
          <p:cNvPr id="14340" name="圖片 1" descr="螢幕截圖 2014-04-27 23.42.1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2708275"/>
            <a:ext cx="4632325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2" descr="Screenshot_2014-04-27-23-44-4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7838" y="2193925"/>
            <a:ext cx="2417762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C9CBE0-ACB6-492F-A104-EBDC534C0485}" type="slidenum">
              <a:rPr lang="en-US" altLang="zh-TW"/>
              <a:pPr/>
              <a:t>12</a:t>
            </a:fld>
            <a:endParaRPr lang="en-US" altLang="zh-TW"/>
          </a:p>
        </p:txBody>
      </p:sp>
      <p:pic>
        <p:nvPicPr>
          <p:cNvPr id="10" name="Picture 9" descr="arrow.png"/>
          <p:cNvPicPr>
            <a:picLocks noChangeAspect="1"/>
          </p:cNvPicPr>
          <p:nvPr/>
        </p:nvPicPr>
        <p:blipFill rotWithShape="1">
          <a:blip r:embed="rId4">
            <a:biLevel thresh="25000"/>
            <a:extLst/>
          </a:blip>
          <a:srcRect l="33279" t="45131" r="29517" b="2387"/>
          <a:stretch/>
        </p:blipFill>
        <p:spPr>
          <a:xfrm rot="20588868" flipH="1">
            <a:off x="4627954" y="2860494"/>
            <a:ext cx="1246611" cy="1326370"/>
          </a:xfrm>
          <a:prstGeom prst="rect">
            <a:avLst/>
          </a:prstGeom>
          <a:noFill/>
          <a:ln>
            <a:noFill/>
          </a:ln>
          <a:effectLst>
            <a:glow rad="228600">
              <a:srgbClr val="1BBC9B">
                <a:alpha val="40000"/>
              </a:srgbClr>
            </a:glo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4 – About Us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411163" y="1092200"/>
            <a:ext cx="87328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US" altLang="zh-TW" sz="320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Introduces Sustainability Unit and provides contact information</a:t>
            </a:r>
            <a:endParaRPr kumimoji="1" lang="en-GB" altLang="zh-TW" sz="320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7" name="圖片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2168525"/>
            <a:ext cx="2451100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36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A43070E-D4B0-4B28-A87B-099A66D4CA3F}" type="slidenum">
              <a:rPr lang="en-US" altLang="zh-TW"/>
              <a:pPr/>
              <a:t>13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7D4A4-F9C2-4299-BFB2-AE934FDB9B58}" type="slidenum">
              <a:rPr lang="en-US" altLang="zh-TW" smtClean="0"/>
              <a:pPr>
                <a:defRPr/>
              </a:pPr>
              <a:t>14</a:t>
            </a:fld>
            <a:endParaRPr lang="en-US" altLang="zh-TW" dirty="0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417763" y="1055688"/>
            <a:ext cx="4356100" cy="4352925"/>
          </a:xfrm>
          <a:prstGeom prst="ellipse">
            <a:avLst/>
          </a:prstGeom>
          <a:solidFill>
            <a:srgbClr val="EFEFEF">
              <a:alpha val="7097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7" name="Text Box 103"/>
          <p:cNvSpPr txBox="1">
            <a:spLocks noChangeArrowheads="1"/>
          </p:cNvSpPr>
          <p:nvPr/>
        </p:nvSpPr>
        <p:spPr bwMode="auto">
          <a:xfrm>
            <a:off x="838200" y="2724150"/>
            <a:ext cx="7513638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6000" dirty="0" smtClean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rPr>
              <a:t>What’s More?</a:t>
            </a:r>
            <a:endParaRPr lang="zh-TW" altLang="zh-TW" sz="6000" dirty="0">
              <a:solidFill>
                <a:srgbClr val="010101"/>
              </a:solidFill>
              <a:latin typeface="Chaparral Pro Light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5 - Green Tour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16387" name="圖片 1" descr="螢幕截圖 2014-04-28 00.16.1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3392488"/>
            <a:ext cx="4532312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6583AF-AB0F-406F-B0F3-8FADC59D11E8}" type="slidenum">
              <a:rPr lang="en-US" altLang="zh-TW"/>
              <a:pPr/>
              <a:t>15</a:t>
            </a:fld>
            <a:endParaRPr lang="en-US" altLang="zh-TW"/>
          </a:p>
        </p:txBody>
      </p:sp>
      <p:pic>
        <p:nvPicPr>
          <p:cNvPr id="16390" name="圖片 11" descr="Screenshot_2014-04-17-13-14-5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3888" y="2652713"/>
            <a:ext cx="22828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3888" y="2652713"/>
            <a:ext cx="22828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392" name="Rectangle 3"/>
          <p:cNvSpPr txBox="1">
            <a:spLocks noChangeArrowheads="1"/>
          </p:cNvSpPr>
          <p:nvPr/>
        </p:nvSpPr>
        <p:spPr bwMode="auto">
          <a:xfrm>
            <a:off x="409575" y="836613"/>
            <a:ext cx="82772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GB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Extract Green Tour </a:t>
            </a:r>
            <a:r>
              <a:rPr kumimoji="1" lang="en-GB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Spots</a:t>
            </a:r>
            <a:endParaRPr kumimoji="1" lang="en-GB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73063" y="1530346"/>
            <a:ext cx="82772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Presents Green Tour Spots listed in Green Campus </a:t>
            </a: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Map using </a:t>
            </a:r>
            <a:r>
              <a:rPr kumimoji="1"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Google Map API</a:t>
            </a:r>
          </a:p>
        </p:txBody>
      </p:sp>
      <p:pic>
        <p:nvPicPr>
          <p:cNvPr id="10" name="Picture 9" descr="arrow.png"/>
          <p:cNvPicPr>
            <a:picLocks noChangeAspect="1"/>
          </p:cNvPicPr>
          <p:nvPr/>
        </p:nvPicPr>
        <p:blipFill rotWithShape="1">
          <a:blip r:embed="rId5">
            <a:biLevel thresh="25000"/>
            <a:extLst/>
          </a:blip>
          <a:srcRect l="33279" t="45131" r="29517" b="2387"/>
          <a:stretch/>
        </p:blipFill>
        <p:spPr>
          <a:xfrm rot="20588868" flipH="1">
            <a:off x="4499916" y="3502724"/>
            <a:ext cx="1499844" cy="1595805"/>
          </a:xfrm>
          <a:prstGeom prst="rect">
            <a:avLst/>
          </a:prstGeom>
          <a:noFill/>
          <a:ln>
            <a:noFill/>
          </a:ln>
          <a:effectLst>
            <a:glow rad="228600">
              <a:srgbClr val="1BBC9B">
                <a:alpha val="40000"/>
              </a:srgbClr>
            </a:glow>
          </a:effectLst>
        </p:spPr>
      </p:pic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6 – Feedback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411163" y="1103313"/>
            <a:ext cx="79009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US" altLang="zh-TW" sz="320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Allow users to report any cases related to sustainability around the campus</a:t>
            </a:r>
            <a:endParaRPr kumimoji="1" lang="en-GB" altLang="zh-TW" sz="320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7" name="圖片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7425" y="2420938"/>
            <a:ext cx="2451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741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091D73-5398-454B-9426-6A87839DC7A9}" type="slidenum">
              <a:rPr lang="en-US" altLang="zh-TW"/>
              <a:pPr/>
              <a:t>16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7 – Vote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8435" name="Rectangle 3"/>
          <p:cNvSpPr txBox="1">
            <a:spLocks noChangeArrowheads="1"/>
          </p:cNvSpPr>
          <p:nvPr/>
        </p:nvSpPr>
        <p:spPr bwMode="auto">
          <a:xfrm>
            <a:off x="411163" y="981075"/>
            <a:ext cx="85899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GB" altLang="zh-TW" sz="320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Students or guests </a:t>
            </a:r>
            <a:r>
              <a:rPr kumimoji="1" lang="en-US" altLang="zh-TW" sz="320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could cast their vote on discussion of the green issues</a:t>
            </a:r>
            <a:endParaRPr kumimoji="1" lang="en-GB" altLang="zh-TW" sz="320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6" name="圖片 11" descr="Macintosh HD:Users:ccc:Dropbox:Screenshot_2014-04-23-11-37-54.png"/>
          <p:cNvPicPr>
            <a:picLocks noChangeAspect="1" noChangeArrowheads="1"/>
          </p:cNvPicPr>
          <p:nvPr/>
        </p:nvPicPr>
        <p:blipFill>
          <a:blip r:embed="rId2"/>
          <a:srcRect b="21204"/>
          <a:stretch>
            <a:fillRect/>
          </a:stretch>
        </p:blipFill>
        <p:spPr bwMode="auto">
          <a:xfrm>
            <a:off x="1187450" y="3168650"/>
            <a:ext cx="2436813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9" name="圖片 2" descr="s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7388" y="3392488"/>
            <a:ext cx="4110037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2" name="Picture 11" descr="arrow.png"/>
          <p:cNvPicPr>
            <a:picLocks noChangeAspect="1"/>
          </p:cNvPicPr>
          <p:nvPr/>
        </p:nvPicPr>
        <p:blipFill rotWithShape="1">
          <a:blip r:embed="rId4">
            <a:biLevel thresh="25000"/>
            <a:extLst/>
          </a:blip>
          <a:srcRect l="33279" t="45131" r="29517" b="2387"/>
          <a:stretch/>
        </p:blipFill>
        <p:spPr>
          <a:xfrm rot="20588868" flipH="1">
            <a:off x="3382103" y="3483575"/>
            <a:ext cx="1613971" cy="1717234"/>
          </a:xfrm>
          <a:prstGeom prst="rect">
            <a:avLst/>
          </a:prstGeom>
          <a:noFill/>
          <a:ln>
            <a:noFill/>
          </a:ln>
          <a:effectLst>
            <a:glow rad="228600">
              <a:srgbClr val="1BBC9B">
                <a:alpha val="40000"/>
              </a:srgbClr>
            </a:glow>
          </a:effectLst>
        </p:spPr>
      </p:pic>
      <p:sp>
        <p:nvSpPr>
          <p:cNvPr id="1843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FC42A5-8642-40BB-B055-9936CB0DFEF2}" type="slidenum">
              <a:rPr lang="en-US" altLang="zh-TW"/>
              <a:pPr/>
              <a:t>17</a:t>
            </a:fld>
            <a:endParaRPr lang="en-US" altLang="zh-TW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09575" y="1949450"/>
            <a:ext cx="8589963" cy="107791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  <a:defRPr/>
            </a:pPr>
            <a:r>
              <a:rPr kumimoji="1" lang="en-GB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The statistics could be presented in chart </a:t>
            </a:r>
          </a:p>
          <a:p>
            <a:pPr marL="457200" indent="-457200" eaLnBrk="0" hangingPunct="0">
              <a:buFont typeface="Arial" pitchFamily="34" charset="0"/>
              <a:buChar char="•"/>
              <a:defRPr/>
            </a:pPr>
            <a:r>
              <a:rPr kumimoji="1" lang="en-GB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Raw data can be exported  </a:t>
            </a:r>
            <a:r>
              <a:rPr kumimoji="1" lang="en-GB" altLang="zh-TW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parral Pro Light" pitchFamily="18" charset="0"/>
                <a:ea typeface="新細明體" pitchFamily="18" charset="-120"/>
              </a:rPr>
              <a:t>as</a:t>
            </a:r>
            <a:r>
              <a:rPr kumimoji="1" lang="en-GB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 Excel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val 4"/>
          <p:cNvSpPr>
            <a:spLocks noChangeArrowheads="1"/>
          </p:cNvSpPr>
          <p:nvPr/>
        </p:nvSpPr>
        <p:spPr bwMode="auto">
          <a:xfrm>
            <a:off x="2417763" y="1055688"/>
            <a:ext cx="4356100" cy="4352925"/>
          </a:xfrm>
          <a:prstGeom prst="ellipse">
            <a:avLst/>
          </a:prstGeom>
          <a:solidFill>
            <a:srgbClr val="EFEFEF">
              <a:alpha val="7097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2151" name="Text Box 103"/>
          <p:cNvSpPr txBox="1">
            <a:spLocks noChangeArrowheads="1"/>
          </p:cNvSpPr>
          <p:nvPr/>
        </p:nvSpPr>
        <p:spPr bwMode="auto">
          <a:xfrm>
            <a:off x="838200" y="2724150"/>
            <a:ext cx="7513638" cy="9239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5400" dirty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rPr>
              <a:t>Implementation</a:t>
            </a:r>
            <a:endParaRPr lang="zh-TW" altLang="zh-TW" sz="5400" dirty="0">
              <a:solidFill>
                <a:srgbClr val="010101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946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zh-TW" sz="1800">
              <a:latin typeface="Chaparral Pro Light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1 - Technology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0483" name="Rectangle 3"/>
          <p:cNvSpPr txBox="1">
            <a:spLocks noChangeArrowheads="1"/>
          </p:cNvSpPr>
          <p:nvPr/>
        </p:nvSpPr>
        <p:spPr bwMode="auto">
          <a:xfrm>
            <a:off x="323850" y="1117600"/>
            <a:ext cx="8550275" cy="294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buFont typeface="Arial" pitchFamily="34" charset="0"/>
              <a:buChar char="•"/>
            </a:pPr>
            <a:r>
              <a:rPr kumimoji="1"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UI: HTML5          + </a:t>
            </a:r>
          </a:p>
          <a:p>
            <a:pPr marL="457200" indent="-457200" eaLnBrk="0" hangingPunct="0">
              <a:lnSpc>
                <a:spcPct val="120000"/>
              </a:lnSpc>
              <a:buFont typeface="Arial" pitchFamily="34" charset="0"/>
              <a:buChar char="•"/>
            </a:pP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X </a:t>
            </a:r>
            <a:r>
              <a:rPr kumimoji="1" lang="en-US" altLang="zh-TW" sz="3200" dirty="0" err="1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jQuery</a:t>
            </a: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 Mobile: slow view transition</a:t>
            </a:r>
          </a:p>
          <a:p>
            <a:pPr marL="457200" indent="-457200" eaLnBrk="0" hangingPunct="0">
              <a:lnSpc>
                <a:spcPct val="120000"/>
              </a:lnSpc>
              <a:buFont typeface="Arial" pitchFamily="34" charset="0"/>
              <a:buChar char="•"/>
            </a:pP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Multi-platform</a:t>
            </a:r>
            <a:r>
              <a:rPr kumimoji="1"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: </a:t>
            </a:r>
            <a:r>
              <a:rPr kumimoji="1" lang="en-US" altLang="zh-TW" sz="3200" dirty="0" err="1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Phonegap</a:t>
            </a:r>
            <a:endParaRPr kumimoji="1" lang="en-US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  <a:p>
            <a:pPr marL="457200" indent="-457200" eaLnBrk="0" hangingPunct="0">
              <a:lnSpc>
                <a:spcPct val="120000"/>
              </a:lnSpc>
              <a:buFont typeface="Zapf Dingbats" charset="2"/>
              <a:buChar char=" "/>
            </a:pPr>
            <a:r>
              <a:rPr kumimoji="1"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  <a:sym typeface="Zapf Dingbats" charset="2"/>
              </a:rPr>
              <a:t>✔</a:t>
            </a:r>
            <a:r>
              <a:rPr kumimoji="1"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Access native device APIs (e.g. Camera)</a:t>
            </a:r>
          </a:p>
          <a:p>
            <a:pPr marL="457200" indent="-457200" eaLnBrk="0" hangingPunct="0">
              <a:buFont typeface="Arial" pitchFamily="34" charset="0"/>
              <a:buChar char="•"/>
            </a:pPr>
            <a:endParaRPr kumimoji="1" lang="en-GB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048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DD7CA9B-80F2-428E-BD7A-9336B28BC041}" type="slidenum">
              <a:rPr lang="en-US" altLang="zh-TW"/>
              <a:pPr/>
              <a:t>19</a:t>
            </a:fld>
            <a:endParaRPr lang="en-US" altLang="zh-TW"/>
          </a:p>
        </p:txBody>
      </p:sp>
      <p:pic>
        <p:nvPicPr>
          <p:cNvPr id="3" name="Picture 2" descr="diagram_build_lar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3743346"/>
            <a:ext cx="7885113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0" name="Picture 6" descr="http://www.w3.org/html/logo/downloads/HTML5_Logo_512.pn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694620" y="1052736"/>
            <a:ext cx="833264" cy="8332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7521178" y="1112341"/>
            <a:ext cx="1037035" cy="684868"/>
          </a:xfrm>
          <a:prstGeom prst="rect">
            <a:avLst/>
          </a:prstGeom>
          <a:noFill/>
          <a:ln>
            <a:noFill/>
          </a:ln>
          <a:effectLst>
            <a:glow rad="228600">
              <a:srgbClr val="1BBC9B">
                <a:alpha val="40000"/>
              </a:srgbClr>
            </a:glow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71913" y="1139825"/>
            <a:ext cx="38401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</a:pPr>
            <a:r>
              <a:rPr kumimoji="1" lang="en-US" altLang="zh-TW" sz="320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Intel’s App framework</a:t>
            </a:r>
          </a:p>
        </p:txBody>
      </p:sp>
      <p:pic>
        <p:nvPicPr>
          <p:cNvPr id="13" name="Picture 8" descr="http://i.stack.imgur.com/BjxDS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19559" y="909603"/>
            <a:ext cx="2787630" cy="1238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4"/>
          <p:cNvSpPr>
            <a:spLocks noChangeArrowheads="1"/>
          </p:cNvSpPr>
          <p:nvPr/>
        </p:nvSpPr>
        <p:spPr bwMode="auto">
          <a:xfrm>
            <a:off x="2417763" y="1055688"/>
            <a:ext cx="4356100" cy="4352925"/>
          </a:xfrm>
          <a:prstGeom prst="ellipse">
            <a:avLst/>
          </a:prstGeom>
          <a:solidFill>
            <a:srgbClr val="EFEFEF">
              <a:alpha val="7097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2151" name="Text Box 103"/>
          <p:cNvSpPr txBox="1">
            <a:spLocks noChangeArrowheads="1"/>
          </p:cNvSpPr>
          <p:nvPr/>
        </p:nvSpPr>
        <p:spPr bwMode="auto">
          <a:xfrm>
            <a:off x="838200" y="2724150"/>
            <a:ext cx="7513638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6000" dirty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rPr>
              <a:t>Introduction</a:t>
            </a:r>
            <a:endParaRPr lang="zh-TW" altLang="zh-TW" sz="6000" dirty="0">
              <a:solidFill>
                <a:srgbClr val="010101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410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zh-TW" sz="1800">
              <a:latin typeface="Chaparral Pro Light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392113" y="152400"/>
            <a:ext cx="83597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2 – News &amp; Events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150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2ABFC0-780E-4EDB-8C79-069E7611E549}" type="slidenum">
              <a:rPr lang="en-US" altLang="zh-TW"/>
              <a:pPr/>
              <a:t>20</a:t>
            </a:fld>
            <a:endParaRPr lang="en-US" altLang="zh-TW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85750" y="2600325"/>
            <a:ext cx="4408488" cy="1873250"/>
            <a:chOff x="284984" y="2730406"/>
            <a:chExt cx="4104457" cy="1742710"/>
          </a:xfrm>
        </p:grpSpPr>
        <p:pic>
          <p:nvPicPr>
            <p:cNvPr id="21520" name="圖片 1" descr="螢幕截圖 2014-04-28 12.01.17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4984" y="3059966"/>
              <a:ext cx="4104456" cy="141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1" name="Rectangle 17"/>
            <p:cNvSpPr>
              <a:spLocks noChangeArrowheads="1"/>
            </p:cNvSpPr>
            <p:nvPr/>
          </p:nvSpPr>
          <p:spPr bwMode="auto">
            <a:xfrm>
              <a:off x="288843" y="2747663"/>
              <a:ext cx="4100598" cy="312303"/>
            </a:xfrm>
            <a:prstGeom prst="rect">
              <a:avLst/>
            </a:prstGeom>
            <a:solidFill>
              <a:srgbClr val="1BBC9B">
                <a:alpha val="7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sp>
          <p:nvSpPr>
            <p:cNvPr id="16" name="Text Box 103"/>
            <p:cNvSpPr txBox="1">
              <a:spLocks noChangeArrowheads="1"/>
            </p:cNvSpPr>
            <p:nvPr/>
          </p:nvSpPr>
          <p:spPr bwMode="auto">
            <a:xfrm>
              <a:off x="336715" y="2730406"/>
              <a:ext cx="1857868" cy="314574"/>
            </a:xfrm>
            <a:prstGeom prst="rect">
              <a:avLst/>
            </a:prstGeom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1600" b="1">
                  <a:solidFill>
                    <a:srgbClr val="FFFFFF"/>
                  </a:solidFill>
                  <a:latin typeface="Chaparral Pro Light" pitchFamily="18" charset="0"/>
                  <a:ea typeface="新細明體" pitchFamily="18" charset="-120"/>
                </a:rPr>
                <a:t>Http Request</a:t>
              </a:r>
              <a:endParaRPr kumimoji="1" lang="zh-TW" altLang="zh-TW" sz="1600" b="1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756150" y="1054100"/>
            <a:ext cx="4100513" cy="3419475"/>
            <a:chOff x="4755878" y="1054713"/>
            <a:chExt cx="4100598" cy="3418403"/>
          </a:xfrm>
        </p:grpSpPr>
        <p:pic>
          <p:nvPicPr>
            <p:cNvPr id="21517" name="圖片 6" descr="螢幕截圖 2014-04-28 12.57.5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5879" y="1383862"/>
              <a:ext cx="4095360" cy="3089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Rectangle 17"/>
            <p:cNvSpPr>
              <a:spLocks noChangeArrowheads="1"/>
            </p:cNvSpPr>
            <p:nvPr/>
          </p:nvSpPr>
          <p:spPr bwMode="auto">
            <a:xfrm>
              <a:off x="4755878" y="1071559"/>
              <a:ext cx="4100598" cy="312303"/>
            </a:xfrm>
            <a:prstGeom prst="rect">
              <a:avLst/>
            </a:prstGeom>
            <a:solidFill>
              <a:srgbClr val="1BBC9B">
                <a:alpha val="7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sp>
          <p:nvSpPr>
            <p:cNvPr id="18" name="Text Box 103"/>
            <p:cNvSpPr txBox="1">
              <a:spLocks noChangeArrowheads="1"/>
            </p:cNvSpPr>
            <p:nvPr/>
          </p:nvSpPr>
          <p:spPr bwMode="auto">
            <a:xfrm>
              <a:off x="4766991" y="1054713"/>
              <a:ext cx="4089485" cy="338032"/>
            </a:xfrm>
            <a:prstGeom prst="rect">
              <a:avLst/>
            </a:prstGeom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1600" b="1">
                  <a:solidFill>
                    <a:srgbClr val="FFFFFF"/>
                  </a:solidFill>
                  <a:latin typeface="Chaparral Pro Light" pitchFamily="18" charset="0"/>
                  <a:ea typeface="新細明體" pitchFamily="18" charset="-120"/>
                </a:rPr>
                <a:t>Returned Data in XML format</a:t>
              </a:r>
              <a:endParaRPr kumimoji="1" lang="zh-TW" altLang="zh-TW" sz="1600" b="1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88925" y="4545013"/>
            <a:ext cx="8562975" cy="1749425"/>
            <a:chOff x="288843" y="4545123"/>
            <a:chExt cx="8562396" cy="174898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88843" y="4545123"/>
              <a:ext cx="8562396" cy="1748989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TW" altLang="en-US" dirty="0">
                <a:solidFill>
                  <a:srgbClr val="000000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pic>
          <p:nvPicPr>
            <p:cNvPr id="21516" name="圖片 4" descr="another flow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2999" y="4776170"/>
              <a:ext cx="7518002" cy="1454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059113" y="5553075"/>
            <a:ext cx="539750" cy="309563"/>
            <a:chOff x="3059832" y="5553236"/>
            <a:chExt cx="539658" cy="308209"/>
          </a:xfrm>
        </p:grpSpPr>
        <p:sp>
          <p:nvSpPr>
            <p:cNvPr id="21513" name="TextBox 21"/>
            <p:cNvSpPr txBox="1">
              <a:spLocks noChangeArrowheads="1"/>
            </p:cNvSpPr>
            <p:nvPr/>
          </p:nvSpPr>
          <p:spPr bwMode="auto">
            <a:xfrm>
              <a:off x="3060985" y="5554343"/>
              <a:ext cx="517811" cy="307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1400">
                  <a:latin typeface="Chaparral Pro Light" pitchFamily="18" charset="0"/>
                </a:rPr>
                <a:t>Data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H="1">
              <a:off x="3059832" y="5553236"/>
              <a:ext cx="539658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10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/>
          </p:spPr>
        </p:cxnSp>
      </p:grpSp>
      <p:sp>
        <p:nvSpPr>
          <p:cNvPr id="2" name="TextBox 1"/>
          <p:cNvSpPr txBox="1"/>
          <p:nvPr/>
        </p:nvSpPr>
        <p:spPr>
          <a:xfrm>
            <a:off x="314888" y="982663"/>
            <a:ext cx="437935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TW" sz="6600" dirty="0">
                <a:solidFill>
                  <a:srgbClr val="FFFFFF"/>
                </a:solidFill>
                <a:latin typeface="Chaparral Pro Light" pitchFamily="18" charset="0"/>
              </a:rPr>
              <a:t> </a:t>
            </a: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</a:rPr>
              <a:t>Ajax </a:t>
            </a:r>
          </a:p>
          <a:p>
            <a:pPr marL="0" indent="0">
              <a:buFont typeface="Arial"/>
              <a:buNone/>
              <a:defRPr/>
            </a:pPr>
            <a:r>
              <a:rPr lang="en-US" altLang="zh-TW" dirty="0">
                <a:solidFill>
                  <a:srgbClr val="FFFFFF"/>
                </a:solidFill>
                <a:latin typeface="Chaparral Pro Light" pitchFamily="18" charset="0"/>
              </a:rPr>
              <a:t>(Asynchronous JavaScript and XML)</a:t>
            </a:r>
          </a:p>
          <a:p>
            <a:endParaRPr lang="zh-HK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303213" y="152400"/>
            <a:ext cx="8537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2 – News &amp; </a:t>
            </a:r>
            <a:r>
              <a:rPr lang="en-US" altLang="zh-TW" sz="48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Events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253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10AC8E-1431-486B-8D18-0337A9EF0A52}" type="slidenum">
              <a:rPr lang="en-US" altLang="zh-TW"/>
              <a:pPr/>
              <a:t>21</a:t>
            </a:fld>
            <a:endParaRPr lang="en-US" altLang="zh-TW"/>
          </a:p>
        </p:txBody>
      </p:sp>
      <p:sp>
        <p:nvSpPr>
          <p:cNvPr id="22533" name="Rectangle 22"/>
          <p:cNvSpPr>
            <a:spLocks noChangeArrowheads="1"/>
          </p:cNvSpPr>
          <p:nvPr/>
        </p:nvSpPr>
        <p:spPr bwMode="auto">
          <a:xfrm>
            <a:off x="309563" y="1406525"/>
            <a:ext cx="8613775" cy="48387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303213" y="1004888"/>
            <a:ext cx="8620125" cy="401637"/>
          </a:xfrm>
          <a:prstGeom prst="rect">
            <a:avLst/>
          </a:prstGeom>
          <a:solidFill>
            <a:srgbClr val="1BBC9B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16" name="Text Box 103"/>
          <p:cNvSpPr txBox="1">
            <a:spLocks noChangeArrowheads="1"/>
          </p:cNvSpPr>
          <p:nvPr/>
        </p:nvSpPr>
        <p:spPr bwMode="auto">
          <a:xfrm>
            <a:off x="361950" y="982663"/>
            <a:ext cx="3822700" cy="369887"/>
          </a:xfrm>
          <a:prstGeom prst="rect">
            <a:avLst/>
          </a:prstGeom>
          <a:effectLst/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kumimoji="1" lang="en-US" altLang="zh-TW" sz="1800" b="1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Sequence Diagram of News &amp; Events</a:t>
            </a:r>
            <a:endParaRPr kumimoji="1" lang="zh-TW" altLang="zh-TW" sz="1800" b="1" dirty="0">
              <a:solidFill>
                <a:srgbClr val="01010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9" name="圖片 8" descr="NewsDiag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78" y="1530324"/>
            <a:ext cx="8162291" cy="4523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303213" y="152400"/>
            <a:ext cx="8537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3 – Green Tour Map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35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05E3780-285F-4B42-9DB6-1923BA499050}" type="slidenum">
              <a:rPr lang="en-US" altLang="zh-TW"/>
              <a:pPr/>
              <a:t>22</a:t>
            </a:fld>
            <a:endParaRPr lang="en-US" altLang="zh-TW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736975" y="1646238"/>
            <a:ext cx="5230813" cy="1466850"/>
            <a:chOff x="289130" y="2619447"/>
            <a:chExt cx="4405307" cy="1169593"/>
          </a:xfrm>
        </p:grpSpPr>
        <p:sp>
          <p:nvSpPr>
            <p:cNvPr id="23566" name="Rectangle 22"/>
            <p:cNvSpPr>
              <a:spLocks noChangeArrowheads="1"/>
            </p:cNvSpPr>
            <p:nvPr/>
          </p:nvSpPr>
          <p:spPr bwMode="auto">
            <a:xfrm>
              <a:off x="294080" y="2954957"/>
              <a:ext cx="4400357" cy="83408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23567" name="Rectangle 17"/>
            <p:cNvSpPr>
              <a:spLocks noChangeArrowheads="1"/>
            </p:cNvSpPr>
            <p:nvPr/>
          </p:nvSpPr>
          <p:spPr bwMode="auto">
            <a:xfrm>
              <a:off x="289130" y="2619447"/>
              <a:ext cx="4405307" cy="335510"/>
            </a:xfrm>
            <a:prstGeom prst="rect">
              <a:avLst/>
            </a:prstGeom>
            <a:solidFill>
              <a:srgbClr val="1BBC9B">
                <a:alpha val="7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sp>
          <p:nvSpPr>
            <p:cNvPr id="16" name="Text Box 103"/>
            <p:cNvSpPr txBox="1">
              <a:spLocks noChangeArrowheads="1"/>
            </p:cNvSpPr>
            <p:nvPr/>
          </p:nvSpPr>
          <p:spPr bwMode="auto">
            <a:xfrm>
              <a:off x="341272" y="2665016"/>
              <a:ext cx="1994755" cy="269614"/>
            </a:xfrm>
            <a:prstGeom prst="rect">
              <a:avLst/>
            </a:prstGeom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1600" b="1" dirty="0">
                  <a:solidFill>
                    <a:srgbClr val="FFFFFF"/>
                  </a:solidFill>
                  <a:latin typeface="Chaparral Pro Light" pitchFamily="18" charset="0"/>
                  <a:ea typeface="新細明體" pitchFamily="18" charset="-120"/>
                </a:rPr>
                <a:t>Define a marker</a:t>
              </a:r>
              <a:endParaRPr kumimoji="1" lang="zh-TW" altLang="zh-TW" sz="1600" b="1" dirty="0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  <p:pic>
          <p:nvPicPr>
            <p:cNvPr id="23569" name="圖片 2" descr="螢幕截圖 2014-04-28 13.11.3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9130" y="2954957"/>
              <a:ext cx="3873500" cy="71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705225" y="4013200"/>
            <a:ext cx="5253038" cy="2081213"/>
            <a:chOff x="289129" y="3915526"/>
            <a:chExt cx="4405308" cy="1745722"/>
          </a:xfrm>
        </p:grpSpPr>
        <p:sp>
          <p:nvSpPr>
            <p:cNvPr id="23562" name="Rectangle 24"/>
            <p:cNvSpPr>
              <a:spLocks noChangeArrowheads="1"/>
            </p:cNvSpPr>
            <p:nvPr/>
          </p:nvSpPr>
          <p:spPr bwMode="auto">
            <a:xfrm>
              <a:off x="294080" y="4215097"/>
              <a:ext cx="4400357" cy="1446151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23563" name="Rectangle 17"/>
            <p:cNvSpPr>
              <a:spLocks noChangeArrowheads="1"/>
            </p:cNvSpPr>
            <p:nvPr/>
          </p:nvSpPr>
          <p:spPr bwMode="auto">
            <a:xfrm>
              <a:off x="289129" y="3915526"/>
              <a:ext cx="4405307" cy="299571"/>
            </a:xfrm>
            <a:prstGeom prst="rect">
              <a:avLst/>
            </a:prstGeom>
            <a:solidFill>
              <a:srgbClr val="1BBC9B">
                <a:alpha val="7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sp>
          <p:nvSpPr>
            <p:cNvPr id="18" name="Text Box 103"/>
            <p:cNvSpPr txBox="1">
              <a:spLocks noChangeArrowheads="1"/>
            </p:cNvSpPr>
            <p:nvPr/>
          </p:nvSpPr>
          <p:spPr bwMode="auto">
            <a:xfrm>
              <a:off x="301111" y="3938164"/>
              <a:ext cx="2936872" cy="283629"/>
            </a:xfrm>
            <a:prstGeom prst="rect">
              <a:avLst/>
            </a:prstGeom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1600" b="1" dirty="0">
                  <a:solidFill>
                    <a:srgbClr val="FFFFFF"/>
                  </a:solidFill>
                  <a:latin typeface="Chaparral Pro Light" pitchFamily="18" charset="0"/>
                  <a:ea typeface="新細明體" pitchFamily="18" charset="-120"/>
                </a:rPr>
                <a:t>Define a pop-up window</a:t>
              </a:r>
              <a:endParaRPr kumimoji="1" lang="zh-TW" altLang="zh-TW" sz="1600" b="1" dirty="0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  <p:pic>
          <p:nvPicPr>
            <p:cNvPr id="23565" name="圖片 3" descr="螢幕截圖 2014-04-28 13.11.57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9130" y="4299436"/>
              <a:ext cx="4405307" cy="1247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8" descr="Screenshot_2014-05-01-14-35-2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990600"/>
            <a:ext cx="31686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creenshot_2014-05-01-14-35-3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513" y="982663"/>
            <a:ext cx="3171825" cy="5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Screenshot_2014-05-01-14-35-5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225" y="1006475"/>
            <a:ext cx="3186113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303213" y="152400"/>
            <a:ext cx="8537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4 – Feedback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457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01DF01-A88C-452A-9C14-AD5CAA11BC7D}" type="slidenum">
              <a:rPr lang="en-US" altLang="zh-TW"/>
              <a:pPr/>
              <a:t>23</a:t>
            </a:fld>
            <a:endParaRPr lang="en-US" altLang="zh-TW"/>
          </a:p>
        </p:txBody>
      </p:sp>
      <p:grpSp>
        <p:nvGrpSpPr>
          <p:cNvPr id="24581" name="Group 3"/>
          <p:cNvGrpSpPr>
            <a:grpSpLocks/>
          </p:cNvGrpSpPr>
          <p:nvPr/>
        </p:nvGrpSpPr>
        <p:grpSpPr bwMode="auto">
          <a:xfrm>
            <a:off x="215900" y="3033713"/>
            <a:ext cx="4140200" cy="2132012"/>
            <a:chOff x="3737556" y="1621828"/>
            <a:chExt cx="4334452" cy="2232479"/>
          </a:xfrm>
        </p:grpSpPr>
        <p:sp>
          <p:nvSpPr>
            <p:cNvPr id="24590" name="Rectangle 22"/>
            <p:cNvSpPr>
              <a:spLocks noChangeArrowheads="1"/>
            </p:cNvSpPr>
            <p:nvPr/>
          </p:nvSpPr>
          <p:spPr bwMode="auto">
            <a:xfrm>
              <a:off x="3743432" y="2066359"/>
              <a:ext cx="4328575" cy="17879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24591" name="Rectangle 17"/>
            <p:cNvSpPr>
              <a:spLocks noChangeArrowheads="1"/>
            </p:cNvSpPr>
            <p:nvPr/>
          </p:nvSpPr>
          <p:spPr bwMode="auto">
            <a:xfrm>
              <a:off x="3737556" y="1645105"/>
              <a:ext cx="4334452" cy="421254"/>
            </a:xfrm>
            <a:prstGeom prst="rect">
              <a:avLst/>
            </a:prstGeom>
            <a:solidFill>
              <a:srgbClr val="1BBC9B">
                <a:alpha val="7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sp>
          <p:nvSpPr>
            <p:cNvPr id="16" name="Text Box 103"/>
            <p:cNvSpPr txBox="1">
              <a:spLocks noChangeArrowheads="1"/>
            </p:cNvSpPr>
            <p:nvPr/>
          </p:nvSpPr>
          <p:spPr bwMode="auto">
            <a:xfrm>
              <a:off x="3799050" y="1621828"/>
              <a:ext cx="4002055" cy="354071"/>
            </a:xfrm>
            <a:prstGeom prst="rect">
              <a:avLst/>
            </a:prstGeom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1600" b="1" dirty="0">
                  <a:solidFill>
                    <a:srgbClr val="FFFFFF"/>
                  </a:solidFill>
                  <a:latin typeface="Chaparral Pro Light" pitchFamily="18" charset="0"/>
                  <a:ea typeface="新細明體" pitchFamily="18" charset="-120"/>
                </a:rPr>
                <a:t>Submission Without Photo</a:t>
              </a:r>
              <a:endParaRPr kumimoji="1" lang="zh-TW" altLang="zh-TW" sz="1600" b="1" dirty="0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  <p:pic>
          <p:nvPicPr>
            <p:cNvPr id="24593" name="圖片 5" descr="螢幕截圖 2014-04-28 13.28.38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7507" y="2076306"/>
              <a:ext cx="4254500" cy="17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82" name="Group 5"/>
          <p:cNvGrpSpPr>
            <a:grpSpLocks/>
          </p:cNvGrpSpPr>
          <p:nvPr/>
        </p:nvGrpSpPr>
        <p:grpSpPr bwMode="auto">
          <a:xfrm>
            <a:off x="4427538" y="3055938"/>
            <a:ext cx="4573587" cy="3213100"/>
            <a:chOff x="4427984" y="3056233"/>
            <a:chExt cx="4573365" cy="3212298"/>
          </a:xfrm>
        </p:grpSpPr>
        <p:grpSp>
          <p:nvGrpSpPr>
            <p:cNvPr id="24585" name="Group 2"/>
            <p:cNvGrpSpPr>
              <a:grpSpLocks/>
            </p:cNvGrpSpPr>
            <p:nvPr/>
          </p:nvGrpSpPr>
          <p:grpSpPr bwMode="auto">
            <a:xfrm>
              <a:off x="4427984" y="3056233"/>
              <a:ext cx="4573365" cy="3212298"/>
              <a:chOff x="3704734" y="3992396"/>
              <a:chExt cx="4573365" cy="3212298"/>
            </a:xfrm>
          </p:grpSpPr>
          <p:sp>
            <p:nvSpPr>
              <p:cNvPr id="24587" name="Rectangle 24"/>
              <p:cNvSpPr>
                <a:spLocks noChangeArrowheads="1"/>
              </p:cNvSpPr>
              <p:nvPr/>
            </p:nvSpPr>
            <p:spPr bwMode="auto">
              <a:xfrm>
                <a:off x="3710639" y="4369719"/>
                <a:ext cx="4567460" cy="28349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>
                  <a:solidFill>
                    <a:srgbClr val="000000"/>
                  </a:solidFill>
                  <a:latin typeface="Chaparral Pro Light" pitchFamily="18" charset="0"/>
                  <a:ea typeface="新細明體" pitchFamily="18" charset="-120"/>
                </a:endParaRPr>
              </a:p>
            </p:txBody>
          </p:sp>
          <p:sp>
            <p:nvSpPr>
              <p:cNvPr id="24588" name="Rectangle 17"/>
              <p:cNvSpPr>
                <a:spLocks noChangeArrowheads="1"/>
              </p:cNvSpPr>
              <p:nvPr/>
            </p:nvSpPr>
            <p:spPr bwMode="auto">
              <a:xfrm>
                <a:off x="3704734" y="4012485"/>
                <a:ext cx="4573365" cy="357235"/>
              </a:xfrm>
              <a:prstGeom prst="rect">
                <a:avLst/>
              </a:prstGeom>
              <a:solidFill>
                <a:srgbClr val="1BBC9B">
                  <a:alpha val="79999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>
                  <a:solidFill>
                    <a:srgbClr val="000000"/>
                  </a:solidFill>
                  <a:latin typeface="Chaparral Pro Light" pitchFamily="18" charset="0"/>
                </a:endParaRPr>
              </a:p>
            </p:txBody>
          </p:sp>
          <p:sp>
            <p:nvSpPr>
              <p:cNvPr id="18" name="Text Box 103"/>
              <p:cNvSpPr txBox="1">
                <a:spLocks noChangeArrowheads="1"/>
              </p:cNvSpPr>
              <p:nvPr/>
            </p:nvSpPr>
            <p:spPr bwMode="auto">
              <a:xfrm>
                <a:off x="3719020" y="3992396"/>
                <a:ext cx="3501855" cy="338053"/>
              </a:xfrm>
              <a:prstGeom prst="rect">
                <a:avLst/>
              </a:prstGeom>
              <a:effectLst/>
              <a:extLst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kumimoji="1" lang="en-US" altLang="zh-TW" sz="1600" b="1" dirty="0">
                    <a:solidFill>
                      <a:srgbClr val="FFFFFF"/>
                    </a:solidFill>
                    <a:latin typeface="Chaparral Pro Light" pitchFamily="18" charset="0"/>
                    <a:ea typeface="新細明體" pitchFamily="18" charset="-120"/>
                  </a:rPr>
                  <a:t>Submission with Photo</a:t>
                </a:r>
                <a:endParaRPr kumimoji="1" lang="zh-TW" altLang="zh-TW" sz="1600" b="1" dirty="0">
                  <a:solidFill>
                    <a:srgbClr val="0101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haparral Pro Light" pitchFamily="18" charset="0"/>
                  <a:ea typeface="新細明體" pitchFamily="18" charset="-120"/>
                </a:endParaRPr>
              </a:p>
            </p:txBody>
          </p:sp>
        </p:grpSp>
        <p:pic>
          <p:nvPicPr>
            <p:cNvPr id="24586" name="圖片 6" descr="螢幕截圖 2014-04-28 13.29.17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99992" y="3599551"/>
              <a:ext cx="4479051" cy="240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Rectangle 21"/>
          <p:cNvSpPr/>
          <p:nvPr/>
        </p:nvSpPr>
        <p:spPr bwMode="auto">
          <a:xfrm>
            <a:off x="231775" y="1103313"/>
            <a:ext cx="8680450" cy="1749425"/>
          </a:xfrm>
          <a:prstGeom prst="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zh-TW" altLang="en-US" dirty="0">
              <a:solidFill>
                <a:srgbClr val="000000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24584" name="圖片 4" descr="another flow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163" y="1268413"/>
            <a:ext cx="78136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647564" y="1122893"/>
            <a:ext cx="2999081" cy="5537766"/>
            <a:chOff x="647564" y="1122893"/>
            <a:chExt cx="2999081" cy="5537766"/>
          </a:xfrm>
        </p:grpSpPr>
        <p:pic>
          <p:nvPicPr>
            <p:cNvPr id="19" name="圖片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7564" y="1122893"/>
              <a:ext cx="2999081" cy="5162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 descr="screenshot_2014-05-02_1831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99"/>
            <a:stretch/>
          </p:blipFill>
          <p:spPr>
            <a:xfrm>
              <a:off x="647564" y="6000699"/>
              <a:ext cx="2999081" cy="6599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303213" y="152400"/>
            <a:ext cx="8537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4 – Feedback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F789FA-6D73-40FD-B4F4-A9886CC96789}" type="slidenum">
              <a:rPr lang="en-US" altLang="zh-TW"/>
              <a:pPr/>
              <a:t>24</a:t>
            </a:fld>
            <a:endParaRPr lang="en-US" altLang="zh-TW"/>
          </a:p>
        </p:txBody>
      </p:sp>
      <p:grpSp>
        <p:nvGrpSpPr>
          <p:cNvPr id="2" name="Group 1"/>
          <p:cNvGrpSpPr/>
          <p:nvPr/>
        </p:nvGrpSpPr>
        <p:grpSpPr>
          <a:xfrm>
            <a:off x="261938" y="1092200"/>
            <a:ext cx="8620125" cy="4673600"/>
            <a:chOff x="303213" y="982663"/>
            <a:chExt cx="8620125" cy="4673600"/>
          </a:xfrm>
        </p:grpSpPr>
        <p:sp>
          <p:nvSpPr>
            <p:cNvPr id="25605" name="Rectangle 22"/>
            <p:cNvSpPr>
              <a:spLocks noChangeArrowheads="1"/>
            </p:cNvSpPr>
            <p:nvPr/>
          </p:nvSpPr>
          <p:spPr bwMode="auto">
            <a:xfrm>
              <a:off x="309563" y="1406525"/>
              <a:ext cx="8613775" cy="42497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25606" name="Rectangle 17"/>
            <p:cNvSpPr>
              <a:spLocks noChangeArrowheads="1"/>
            </p:cNvSpPr>
            <p:nvPr/>
          </p:nvSpPr>
          <p:spPr bwMode="auto">
            <a:xfrm>
              <a:off x="303213" y="1004888"/>
              <a:ext cx="8620125" cy="401637"/>
            </a:xfrm>
            <a:prstGeom prst="rect">
              <a:avLst/>
            </a:prstGeom>
            <a:solidFill>
              <a:srgbClr val="1BBC9B">
                <a:alpha val="7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sp>
          <p:nvSpPr>
            <p:cNvPr id="16" name="Text Box 103"/>
            <p:cNvSpPr txBox="1">
              <a:spLocks noChangeArrowheads="1"/>
            </p:cNvSpPr>
            <p:nvPr/>
          </p:nvSpPr>
          <p:spPr bwMode="auto">
            <a:xfrm>
              <a:off x="361950" y="982663"/>
              <a:ext cx="3822700" cy="369887"/>
            </a:xfrm>
            <a:prstGeom prst="rect">
              <a:avLst/>
            </a:prstGeom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1800" b="1" dirty="0">
                  <a:solidFill>
                    <a:srgbClr val="FFFFFF"/>
                  </a:solidFill>
                  <a:latin typeface="Chaparral Pro Light" pitchFamily="18" charset="0"/>
                  <a:ea typeface="新細明體" pitchFamily="18" charset="-120"/>
                </a:rPr>
                <a:t>Sequence Diagram of Feedback</a:t>
              </a:r>
              <a:endParaRPr kumimoji="1" lang="zh-TW" altLang="zh-TW" sz="1800" b="1" dirty="0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  <p:pic>
          <p:nvPicPr>
            <p:cNvPr id="25608" name="Picture 2" descr="C:\Users\Terry_Pang\Desktop\Feedback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9825" y="1858963"/>
              <a:ext cx="6724650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303213" y="152400"/>
            <a:ext cx="8537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5 – Voting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96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22A37C-C9A5-47F3-AF43-13C85A35FB16}" type="slidenum">
              <a:rPr lang="en-US" altLang="zh-TW"/>
              <a:pPr/>
              <a:t>25</a:t>
            </a:fld>
            <a:endParaRPr lang="en-US" altLang="zh-TW"/>
          </a:p>
        </p:txBody>
      </p:sp>
      <p:sp>
        <p:nvSpPr>
          <p:cNvPr id="29701" name="Rectangle 22"/>
          <p:cNvSpPr>
            <a:spLocks noChangeArrowheads="1"/>
          </p:cNvSpPr>
          <p:nvPr/>
        </p:nvSpPr>
        <p:spPr bwMode="auto">
          <a:xfrm>
            <a:off x="309563" y="1406524"/>
            <a:ext cx="8613775" cy="506571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9702" name="Rectangle 17"/>
          <p:cNvSpPr>
            <a:spLocks noChangeArrowheads="1"/>
          </p:cNvSpPr>
          <p:nvPr/>
        </p:nvSpPr>
        <p:spPr bwMode="auto">
          <a:xfrm>
            <a:off x="303213" y="1004888"/>
            <a:ext cx="8620125" cy="401637"/>
          </a:xfrm>
          <a:prstGeom prst="rect">
            <a:avLst/>
          </a:prstGeom>
          <a:solidFill>
            <a:srgbClr val="1BBC9B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16" name="Text Box 103"/>
          <p:cNvSpPr txBox="1">
            <a:spLocks noChangeArrowheads="1"/>
          </p:cNvSpPr>
          <p:nvPr/>
        </p:nvSpPr>
        <p:spPr bwMode="auto">
          <a:xfrm>
            <a:off x="361950" y="982663"/>
            <a:ext cx="3822700" cy="369887"/>
          </a:xfrm>
          <a:prstGeom prst="rect">
            <a:avLst/>
          </a:prstGeom>
          <a:effectLst/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kumimoji="1" lang="en-US" altLang="zh-TW" sz="1800" b="1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Sequence Diagram of </a:t>
            </a:r>
            <a:r>
              <a:rPr kumimoji="1" lang="en-US" altLang="zh-TW" sz="1800" b="1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Voting</a:t>
            </a:r>
            <a:endParaRPr kumimoji="1" lang="zh-TW" altLang="zh-TW" sz="1800" b="1" dirty="0">
              <a:solidFill>
                <a:srgbClr val="01010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568" y="1649890"/>
            <a:ext cx="8042865" cy="46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-28575" y="152400"/>
            <a:ext cx="9201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5 – Voting</a:t>
            </a:r>
            <a:r>
              <a:rPr lang="en-US" altLang="zh-TW" sz="2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(Generate Question)</a:t>
            </a:r>
            <a:endParaRPr lang="zh-TW" altLang="zh-TW" sz="54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662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4BCD50-43EF-4D89-A340-9B97C6673986}" type="slidenum">
              <a:rPr lang="en-US" altLang="zh-TW"/>
              <a:pPr/>
              <a:t>26</a:t>
            </a:fld>
            <a:endParaRPr lang="en-US" altLang="zh-TW"/>
          </a:p>
        </p:txBody>
      </p:sp>
      <p:grpSp>
        <p:nvGrpSpPr>
          <p:cNvPr id="26628" name="Group 3"/>
          <p:cNvGrpSpPr>
            <a:grpSpLocks/>
          </p:cNvGrpSpPr>
          <p:nvPr/>
        </p:nvGrpSpPr>
        <p:grpSpPr bwMode="auto">
          <a:xfrm>
            <a:off x="257175" y="3927107"/>
            <a:ext cx="5372100" cy="2614613"/>
            <a:chOff x="3772062" y="1697997"/>
            <a:chExt cx="4431140" cy="2156310"/>
          </a:xfrm>
        </p:grpSpPr>
        <p:sp>
          <p:nvSpPr>
            <p:cNvPr id="26643" name="Rectangle 22"/>
            <p:cNvSpPr>
              <a:spLocks noChangeArrowheads="1"/>
            </p:cNvSpPr>
            <p:nvPr/>
          </p:nvSpPr>
          <p:spPr bwMode="auto">
            <a:xfrm>
              <a:off x="3772062" y="2066359"/>
              <a:ext cx="4425265" cy="17879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26644" name="Rectangle 17"/>
            <p:cNvSpPr>
              <a:spLocks noChangeArrowheads="1"/>
            </p:cNvSpPr>
            <p:nvPr/>
          </p:nvSpPr>
          <p:spPr bwMode="auto">
            <a:xfrm>
              <a:off x="3772062" y="1697997"/>
              <a:ext cx="4431140" cy="384108"/>
            </a:xfrm>
            <a:prstGeom prst="rect">
              <a:avLst/>
            </a:prstGeom>
            <a:solidFill>
              <a:srgbClr val="1BBC9B">
                <a:alpha val="7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sp>
          <p:nvSpPr>
            <p:cNvPr id="16" name="Text Box 103"/>
            <p:cNvSpPr txBox="1">
              <a:spLocks noChangeArrowheads="1"/>
            </p:cNvSpPr>
            <p:nvPr/>
          </p:nvSpPr>
          <p:spPr bwMode="auto">
            <a:xfrm>
              <a:off x="3799100" y="1756913"/>
              <a:ext cx="4272906" cy="280176"/>
            </a:xfrm>
            <a:prstGeom prst="rect">
              <a:avLst/>
            </a:prstGeom>
            <a:effectLst/>
            <a:ex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1600" b="1" i="1" dirty="0">
                  <a:solidFill>
                    <a:srgbClr val="FFFFFF"/>
                  </a:solidFill>
                  <a:latin typeface="Chaparral Pro Light Ital" charset="0"/>
                  <a:ea typeface="新細明體" pitchFamily="18" charset="-120"/>
                </a:rPr>
                <a:t>JSON of voting questions in a particular voting session </a:t>
              </a:r>
              <a:endParaRPr kumimoji="1" lang="zh-TW" altLang="zh-TW" sz="1600" b="1" dirty="0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 Ital" charset="0"/>
                <a:ea typeface="新細明體" pitchFamily="18" charset="-120"/>
              </a:endParaRPr>
            </a:p>
          </p:txBody>
        </p:sp>
        <p:pic>
          <p:nvPicPr>
            <p:cNvPr id="26646" name="圖片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7507" y="2074119"/>
              <a:ext cx="4254500" cy="1669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29" name="Group 6"/>
          <p:cNvGrpSpPr>
            <a:grpSpLocks/>
          </p:cNvGrpSpPr>
          <p:nvPr/>
        </p:nvGrpSpPr>
        <p:grpSpPr bwMode="auto">
          <a:xfrm>
            <a:off x="257175" y="1285875"/>
            <a:ext cx="8680450" cy="1749425"/>
            <a:chOff x="231584" y="1103749"/>
            <a:chExt cx="8680833" cy="1748989"/>
          </a:xfrm>
        </p:grpSpPr>
        <p:sp>
          <p:nvSpPr>
            <p:cNvPr id="22" name="Rectangle 21"/>
            <p:cNvSpPr/>
            <p:nvPr/>
          </p:nvSpPr>
          <p:spPr bwMode="auto">
            <a:xfrm>
              <a:off x="231584" y="1103749"/>
              <a:ext cx="8680833" cy="1748989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TW" altLang="en-US" dirty="0">
                <a:solidFill>
                  <a:srgbClr val="000000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pic>
          <p:nvPicPr>
            <p:cNvPr id="26638" name="圖片 4" descr="another flow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5432" y="1268760"/>
              <a:ext cx="7813136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639" name="Group 19"/>
            <p:cNvGrpSpPr>
              <a:grpSpLocks/>
            </p:cNvGrpSpPr>
            <p:nvPr/>
          </p:nvGrpSpPr>
          <p:grpSpPr bwMode="auto">
            <a:xfrm>
              <a:off x="3035233" y="2024270"/>
              <a:ext cx="1528507" cy="524770"/>
              <a:chOff x="3060227" y="5552662"/>
              <a:chExt cx="1528507" cy="524770"/>
            </a:xfrm>
          </p:grpSpPr>
          <p:sp>
            <p:nvSpPr>
              <p:cNvPr id="26641" name="TextBox 23"/>
              <p:cNvSpPr txBox="1">
                <a:spLocks noChangeArrowheads="1"/>
              </p:cNvSpPr>
              <p:nvPr/>
            </p:nvSpPr>
            <p:spPr bwMode="auto">
              <a:xfrm>
                <a:off x="3060985" y="5554343"/>
                <a:ext cx="1527749" cy="523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400" b="1" dirty="0">
                    <a:latin typeface="+mj-lt"/>
                  </a:rPr>
                  <a:t>JSON of</a:t>
                </a:r>
              </a:p>
              <a:p>
                <a:r>
                  <a:rPr lang="en-US" altLang="zh-TW" sz="1400" b="1" dirty="0">
                    <a:latin typeface="+mj-lt"/>
                  </a:rPr>
                  <a:t>Voting question</a:t>
                </a: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 bwMode="auto">
              <a:xfrm flipH="1">
                <a:off x="3060227" y="5552662"/>
                <a:ext cx="539774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10000"/>
                  </a:schemeClr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  <a:extLst/>
            </p:spPr>
          </p:cxnSp>
        </p:grpSp>
        <p:cxnSp>
          <p:nvCxnSpPr>
            <p:cNvPr id="28" name="Straight Arrow Connector 27"/>
            <p:cNvCxnSpPr/>
            <p:nvPr/>
          </p:nvCxnSpPr>
          <p:spPr bwMode="auto">
            <a:xfrm flipH="1">
              <a:off x="5476915" y="1844927"/>
              <a:ext cx="40165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10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/>
          </p:spPr>
        </p:cxnSp>
      </p:grp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57175" y="3136901"/>
            <a:ext cx="4530849" cy="646331"/>
          </a:xfrm>
          <a:prstGeom prst="rect">
            <a:avLst/>
          </a:prstGeom>
          <a:solidFill>
            <a:schemeClr val="accent3">
              <a:lumMod val="10000"/>
              <a:alpha val="3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n-US" altLang="zh-TW" sz="3600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kumimoji="1" lang="en-US" altLang="zh-TW" sz="36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JSON</a:t>
            </a:r>
            <a:r>
              <a:rPr kumimoji="1" lang="en-US" altLang="zh-TW" sz="36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: flexible &amp; light</a:t>
            </a:r>
            <a:endParaRPr kumimoji="1" lang="en-US" altLang="zh-TW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grpSp>
        <p:nvGrpSpPr>
          <p:cNvPr id="26631" name="Group 9"/>
          <p:cNvGrpSpPr>
            <a:grpSpLocks/>
          </p:cNvGrpSpPr>
          <p:nvPr/>
        </p:nvGrpSpPr>
        <p:grpSpPr bwMode="auto">
          <a:xfrm>
            <a:off x="5873750" y="3311525"/>
            <a:ext cx="3054350" cy="3376613"/>
            <a:chOff x="5909816" y="3245771"/>
            <a:chExt cx="3054673" cy="3376090"/>
          </a:xfrm>
        </p:grpSpPr>
        <p:grpSp>
          <p:nvGrpSpPr>
            <p:cNvPr id="26632" name="Group 30"/>
            <p:cNvGrpSpPr>
              <a:grpSpLocks/>
            </p:cNvGrpSpPr>
            <p:nvPr/>
          </p:nvGrpSpPr>
          <p:grpSpPr bwMode="auto">
            <a:xfrm>
              <a:off x="5909816" y="3245771"/>
              <a:ext cx="3054673" cy="3376090"/>
              <a:chOff x="3737556" y="1854104"/>
              <a:chExt cx="4678033" cy="2000203"/>
            </a:xfrm>
          </p:grpSpPr>
          <p:sp>
            <p:nvSpPr>
              <p:cNvPr id="26634" name="Rectangle 31"/>
              <p:cNvSpPr>
                <a:spLocks noChangeArrowheads="1"/>
              </p:cNvSpPr>
              <p:nvPr/>
            </p:nvSpPr>
            <p:spPr bwMode="auto">
              <a:xfrm>
                <a:off x="3743431" y="2066359"/>
                <a:ext cx="4592413" cy="17879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>
                  <a:solidFill>
                    <a:srgbClr val="000000"/>
                  </a:solidFill>
                  <a:latin typeface="Chaparral Pro Light" pitchFamily="18" charset="0"/>
                  <a:ea typeface="新細明體" pitchFamily="18" charset="-120"/>
                </a:endParaRPr>
              </a:p>
            </p:txBody>
          </p:sp>
          <p:sp>
            <p:nvSpPr>
              <p:cNvPr id="26635" name="Rectangle 17"/>
              <p:cNvSpPr>
                <a:spLocks noChangeArrowheads="1"/>
              </p:cNvSpPr>
              <p:nvPr/>
            </p:nvSpPr>
            <p:spPr bwMode="auto">
              <a:xfrm>
                <a:off x="3737556" y="1860892"/>
                <a:ext cx="4598290" cy="208423"/>
              </a:xfrm>
              <a:prstGeom prst="rect">
                <a:avLst/>
              </a:prstGeom>
              <a:solidFill>
                <a:srgbClr val="1BBC9B">
                  <a:alpha val="79999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>
                  <a:solidFill>
                    <a:srgbClr val="000000"/>
                  </a:solidFill>
                  <a:latin typeface="Chaparral Pro Light" pitchFamily="18" charset="0"/>
                </a:endParaRPr>
              </a:p>
            </p:txBody>
          </p:sp>
          <p:sp>
            <p:nvSpPr>
              <p:cNvPr id="34" name="Text Box 103"/>
              <p:cNvSpPr txBox="1">
                <a:spLocks noChangeArrowheads="1"/>
              </p:cNvSpPr>
              <p:nvPr/>
            </p:nvSpPr>
            <p:spPr bwMode="auto">
              <a:xfrm>
                <a:off x="3766733" y="1854104"/>
                <a:ext cx="4648856" cy="279295"/>
              </a:xfrm>
              <a:prstGeom prst="rect">
                <a:avLst/>
              </a:prstGeom>
              <a:effectLst/>
              <a:extLst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kumimoji="1" lang="en-US" altLang="zh-TW" sz="1600" b="1" i="1">
                    <a:solidFill>
                      <a:srgbClr val="FFFFFF"/>
                    </a:solidFill>
                    <a:latin typeface="Chaparral Pro Light Ital" charset="0"/>
                    <a:ea typeface="新細明體" pitchFamily="18" charset="-120"/>
                  </a:rPr>
                  <a:t>Entity Relation Diagram</a:t>
                </a:r>
                <a:endParaRPr kumimoji="1" lang="zh-TW" altLang="zh-TW" sz="1600" b="1">
                  <a:solidFill>
                    <a:srgbClr val="0101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haparral Pro Light Ital" charset="0"/>
                  <a:ea typeface="新細明體" pitchFamily="18" charset="-120"/>
                </a:endParaRPr>
              </a:p>
            </p:txBody>
          </p:sp>
        </p:grpSp>
        <p:pic>
          <p:nvPicPr>
            <p:cNvPr id="26633" name="Picture 8" descr="ERD.png"/>
            <p:cNvPicPr>
              <a:picLocks noChangeAspect="1"/>
            </p:cNvPicPr>
            <p:nvPr/>
          </p:nvPicPr>
          <p:blipFill>
            <a:blip r:embed="rId4"/>
            <a:srcRect l="65694" b="27682"/>
            <a:stretch>
              <a:fillRect/>
            </a:stretch>
          </p:blipFill>
          <p:spPr bwMode="auto">
            <a:xfrm>
              <a:off x="6221914" y="3604031"/>
              <a:ext cx="2516375" cy="297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-28575" y="152400"/>
            <a:ext cx="9201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5 – Voting</a:t>
            </a:r>
            <a:r>
              <a:rPr lang="en-US" altLang="zh-TW" sz="2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(Submit Answer)</a:t>
            </a:r>
            <a:endParaRPr lang="zh-TW" altLang="zh-TW" sz="54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765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E3DF7B-86DF-45C3-A63D-3F8063667750}" type="slidenum">
              <a:rPr lang="en-US" altLang="zh-TW"/>
              <a:pPr/>
              <a:t>27</a:t>
            </a:fld>
            <a:endParaRPr lang="en-US" altLang="zh-TW"/>
          </a:p>
        </p:txBody>
      </p:sp>
      <p:grpSp>
        <p:nvGrpSpPr>
          <p:cNvPr id="27652" name="群組 23"/>
          <p:cNvGrpSpPr>
            <a:grpSpLocks/>
          </p:cNvGrpSpPr>
          <p:nvPr/>
        </p:nvGrpSpPr>
        <p:grpSpPr bwMode="auto">
          <a:xfrm>
            <a:off x="1760538" y="3100388"/>
            <a:ext cx="5635625" cy="3671887"/>
            <a:chOff x="267999" y="3186818"/>
            <a:chExt cx="5635914" cy="3671182"/>
          </a:xfrm>
        </p:grpSpPr>
        <p:sp>
          <p:nvSpPr>
            <p:cNvPr id="27657" name="Rectangle 22"/>
            <p:cNvSpPr>
              <a:spLocks noChangeArrowheads="1"/>
            </p:cNvSpPr>
            <p:nvPr/>
          </p:nvSpPr>
          <p:spPr bwMode="auto">
            <a:xfrm>
              <a:off x="278823" y="3722642"/>
              <a:ext cx="5625090" cy="31353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27658" name="Rectangle 17"/>
            <p:cNvSpPr>
              <a:spLocks noChangeArrowheads="1"/>
            </p:cNvSpPr>
            <p:nvPr/>
          </p:nvSpPr>
          <p:spPr bwMode="auto">
            <a:xfrm>
              <a:off x="267999" y="3186818"/>
              <a:ext cx="5635914" cy="558728"/>
            </a:xfrm>
            <a:prstGeom prst="rect">
              <a:avLst/>
            </a:prstGeom>
            <a:solidFill>
              <a:srgbClr val="1BBC9B">
                <a:alpha val="7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sp>
          <p:nvSpPr>
            <p:cNvPr id="16" name="Text Box 103"/>
            <p:cNvSpPr txBox="1">
              <a:spLocks noChangeArrowheads="1"/>
            </p:cNvSpPr>
            <p:nvPr/>
          </p:nvSpPr>
          <p:spPr bwMode="auto">
            <a:xfrm>
              <a:off x="380717" y="3272527"/>
              <a:ext cx="5523196" cy="338072"/>
            </a:xfrm>
            <a:prstGeom prst="rect">
              <a:avLst/>
            </a:prstGeom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1600" b="1" i="1" dirty="0">
                  <a:solidFill>
                    <a:srgbClr val="FFFFFF"/>
                  </a:solidFill>
                  <a:latin typeface="Chaparral Pro Light Ital" charset="0"/>
                  <a:ea typeface="新細明體" pitchFamily="18" charset="-120"/>
                </a:rPr>
                <a:t>Code segment of validating submission</a:t>
              </a:r>
              <a:endParaRPr kumimoji="1" lang="zh-TW" altLang="zh-TW" sz="1600" b="1" dirty="0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 Ital" charset="0"/>
                <a:ea typeface="新細明體" pitchFamily="18" charset="-120"/>
              </a:endParaRPr>
            </a:p>
          </p:txBody>
        </p:sp>
        <p:pic>
          <p:nvPicPr>
            <p:cNvPr id="27660" name="圖片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391" y="3764137"/>
              <a:ext cx="5234276" cy="2987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653" name="Group 6"/>
          <p:cNvGrpSpPr>
            <a:grpSpLocks/>
          </p:cNvGrpSpPr>
          <p:nvPr/>
        </p:nvGrpSpPr>
        <p:grpSpPr bwMode="auto">
          <a:xfrm>
            <a:off x="257175" y="1285875"/>
            <a:ext cx="8680450" cy="1749425"/>
            <a:chOff x="231584" y="1103749"/>
            <a:chExt cx="8680833" cy="1748989"/>
          </a:xfrm>
        </p:grpSpPr>
        <p:sp>
          <p:nvSpPr>
            <p:cNvPr id="22" name="Rectangle 21"/>
            <p:cNvSpPr/>
            <p:nvPr/>
          </p:nvSpPr>
          <p:spPr bwMode="auto">
            <a:xfrm>
              <a:off x="231584" y="1103749"/>
              <a:ext cx="8680833" cy="1748989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TW" altLang="en-US" dirty="0">
                <a:solidFill>
                  <a:srgbClr val="000000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pic>
          <p:nvPicPr>
            <p:cNvPr id="27655" name="圖片 4" descr="another flow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5432" y="1268760"/>
              <a:ext cx="7813136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H="1">
              <a:off x="5476915" y="1844927"/>
              <a:ext cx="40165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10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/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303213" y="152400"/>
            <a:ext cx="8537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5 – Voting </a:t>
            </a:r>
            <a:r>
              <a:rPr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(View Chart)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86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DEB43C-C119-4A6C-92FE-800CCA9CEE14}" type="slidenum">
              <a:rPr lang="en-US" altLang="zh-TW"/>
              <a:pPr/>
              <a:t>28</a:t>
            </a:fld>
            <a:endParaRPr lang="en-US" altLang="zh-TW"/>
          </a:p>
        </p:txBody>
      </p:sp>
      <p:pic>
        <p:nvPicPr>
          <p:cNvPr id="28676" name="Picture 4" descr="s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525" y="1019175"/>
            <a:ext cx="498475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248275" y="1019175"/>
            <a:ext cx="3779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US" altLang="zh-TW" sz="36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Google Chart API</a:t>
            </a:r>
            <a:endParaRPr kumimoji="1" lang="en-US" altLang="zh-TW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303213" y="2761869"/>
            <a:ext cx="8588375" cy="3465513"/>
            <a:chOff x="231695" y="1016732"/>
            <a:chExt cx="8588362" cy="3464715"/>
          </a:xfrm>
        </p:grpSpPr>
        <p:pic>
          <p:nvPicPr>
            <p:cNvPr id="16" name="Picture 13" descr="s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95" y="1376772"/>
              <a:ext cx="8402275" cy="310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31695" y="1016732"/>
              <a:ext cx="8402275" cy="397035"/>
            </a:xfrm>
            <a:prstGeom prst="rect">
              <a:avLst/>
            </a:prstGeom>
            <a:solidFill>
              <a:srgbClr val="1BBC9B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charset="0"/>
              </a:endParaRPr>
            </a:p>
          </p:txBody>
        </p:sp>
        <p:sp>
          <p:nvSpPr>
            <p:cNvPr id="18" name="Text Box 103"/>
            <p:cNvSpPr txBox="1">
              <a:spLocks noChangeArrowheads="1"/>
            </p:cNvSpPr>
            <p:nvPr/>
          </p:nvSpPr>
          <p:spPr bwMode="auto">
            <a:xfrm>
              <a:off x="323770" y="1016732"/>
              <a:ext cx="8496287" cy="338060"/>
            </a:xfrm>
            <a:prstGeom prst="rect">
              <a:avLst/>
            </a:prstGeom>
            <a:effectLst/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kumimoji="1" lang="en-US" altLang="zh-TW" sz="1600" b="1" i="1" dirty="0" smtClean="0">
                  <a:solidFill>
                    <a:srgbClr val="FFFFFF"/>
                  </a:solidFill>
                  <a:latin typeface="Chaparral Pro Light Ital" charset="0"/>
                  <a:ea typeface="新細明體" charset="0"/>
                  <a:cs typeface="新細明體" charset="0"/>
                </a:rPr>
                <a:t>Code Segment of Statistic Page (1)</a:t>
              </a:r>
              <a:endParaRPr kumimoji="1" lang="zh-TW" sz="1600" b="1" dirty="0" smtClean="0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 Ital" charset="0"/>
                <a:ea typeface="新細明體" charset="0"/>
                <a:cs typeface="新細明體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303213" y="152400"/>
            <a:ext cx="8537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Implementation 5 – Voting </a:t>
            </a:r>
            <a:r>
              <a:rPr lang="en-US" altLang="zh-TW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(View Chart)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86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DEB43C-C119-4A6C-92FE-800CCA9CEE14}" type="slidenum">
              <a:rPr lang="en-US" altLang="zh-TW"/>
              <a:pPr/>
              <a:t>29</a:t>
            </a:fld>
            <a:endParaRPr lang="en-US" altLang="zh-TW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6194" y="1074738"/>
            <a:ext cx="8588375" cy="3657600"/>
            <a:chOff x="201097" y="1844824"/>
            <a:chExt cx="8588362" cy="3658787"/>
          </a:xfrm>
        </p:grpSpPr>
        <p:pic>
          <p:nvPicPr>
            <p:cNvPr id="28679" name="Picture 12" descr="s2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5516" y="2241859"/>
              <a:ext cx="8375576" cy="3261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0" name="Rectangle 17"/>
            <p:cNvSpPr>
              <a:spLocks noChangeArrowheads="1"/>
            </p:cNvSpPr>
            <p:nvPr/>
          </p:nvSpPr>
          <p:spPr bwMode="auto">
            <a:xfrm>
              <a:off x="201097" y="1844824"/>
              <a:ext cx="8402275" cy="397035"/>
            </a:xfrm>
            <a:prstGeom prst="rect">
              <a:avLst/>
            </a:prstGeom>
            <a:solidFill>
              <a:srgbClr val="1BBC9B">
                <a:alpha val="7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sp>
          <p:nvSpPr>
            <p:cNvPr id="29" name="Text Box 103"/>
            <p:cNvSpPr txBox="1">
              <a:spLocks noChangeArrowheads="1"/>
            </p:cNvSpPr>
            <p:nvPr/>
          </p:nvSpPr>
          <p:spPr bwMode="auto">
            <a:xfrm>
              <a:off x="293172" y="1844824"/>
              <a:ext cx="8496287" cy="338248"/>
            </a:xfrm>
            <a:prstGeom prst="rect">
              <a:avLst/>
            </a:prstGeom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1600" b="1" i="1">
                  <a:solidFill>
                    <a:srgbClr val="FFFFFF"/>
                  </a:solidFill>
                  <a:latin typeface="Chaparral Pro Light Ital" charset="0"/>
                  <a:ea typeface="新細明體" pitchFamily="18" charset="-120"/>
                </a:rPr>
                <a:t>Code Segment of Statistic Page (2)</a:t>
              </a:r>
              <a:endParaRPr kumimoji="1" lang="zh-TW" altLang="zh-TW" sz="1600" b="1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 Ital" charset="0"/>
                <a:ea typeface="新細明體" pitchFamily="18" charset="-120"/>
              </a:endParaRPr>
            </a:p>
          </p:txBody>
        </p:sp>
      </p:grpSp>
      <p:pic>
        <p:nvPicPr>
          <p:cNvPr id="28676" name="Picture 4" descr="s4.png"/>
          <p:cNvPicPr>
            <a:picLocks noChangeAspect="1"/>
          </p:cNvPicPr>
          <p:nvPr/>
        </p:nvPicPr>
        <p:blipFill rotWithShape="1">
          <a:blip r:embed="rId3"/>
          <a:srcRect t="42209"/>
          <a:stretch/>
        </p:blipFill>
        <p:spPr bwMode="auto">
          <a:xfrm>
            <a:off x="2152989" y="4419600"/>
            <a:ext cx="4984750" cy="229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67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ChangeArrowheads="1"/>
          </p:cNvSpPr>
          <p:nvPr/>
        </p:nvSpPr>
        <p:spPr bwMode="auto">
          <a:xfrm>
            <a:off x="4700588" y="2563813"/>
            <a:ext cx="4456112" cy="74771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98975" y="3311525"/>
            <a:ext cx="4667250" cy="2630488"/>
          </a:xfrm>
          <a:prstGeom prst="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zh-TW" altLang="en-US" dirty="0">
              <a:solidFill>
                <a:srgbClr val="000000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5" name="Text Box 103"/>
          <p:cNvSpPr txBox="1">
            <a:spLocks noChangeArrowheads="1"/>
          </p:cNvSpPr>
          <p:nvPr/>
        </p:nvSpPr>
        <p:spPr bwMode="auto">
          <a:xfrm>
            <a:off x="782638" y="441325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Project Initiation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99000" y="3098800"/>
            <a:ext cx="4445000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7800003" algn="tl" rotWithShape="0">
              <a:srgbClr val="FFFFFF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endParaRPr lang="en-GB" altLang="zh-TW" b="1" dirty="0">
              <a:effectLst>
                <a:outerShdw blurRad="38100" dist="38100" dir="2700000" algn="tl">
                  <a:srgbClr val="000000"/>
                </a:outerShdw>
              </a:effectLst>
              <a:latin typeface="Chaparral Pro Light" pitchFamily="18" charset="0"/>
              <a:ea typeface="新細明體" pitchFamily="18" charset="-120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zh-TW" b="1" dirty="0">
                <a:latin typeface="Chaparral Pro Light" pitchFamily="18" charset="0"/>
                <a:ea typeface="新細明體" pitchFamily="18" charset="-120"/>
              </a:rPr>
              <a:t>Set up in 2012</a:t>
            </a:r>
          </a:p>
          <a:p>
            <a:pPr>
              <a:lnSpc>
                <a:spcPct val="80000"/>
              </a:lnSpc>
              <a:defRPr/>
            </a:pPr>
            <a:r>
              <a:rPr lang="en-US" altLang="zh-TW" b="1" dirty="0">
                <a:latin typeface="Chaparral Pro Light" pitchFamily="18" charset="0"/>
              </a:rPr>
              <a:t>aims to educate and influence the  HKUST community to develop a better understanding of issues in energy conservation, recycling, waste minimization and pollution prevention</a:t>
            </a:r>
            <a:r>
              <a:rPr lang="zh-TW" b="1" dirty="0">
                <a:latin typeface="Chaparral Pro Light" pitchFamily="18" charset="0"/>
                <a:ea typeface="新細明體" pitchFamily="18" charset="-120"/>
              </a:rPr>
              <a:t> </a:t>
            </a:r>
            <a:endParaRPr lang="en-GB" altLang="zh-TW" b="1" dirty="0">
              <a:latin typeface="Chaparral Pro Light" pitchFamily="18" charset="0"/>
              <a:ea typeface="新細明體" pitchFamily="18" charset="-120"/>
            </a:endParaRPr>
          </a:p>
          <a:p>
            <a:pPr>
              <a:defRPr/>
            </a:pPr>
            <a:r>
              <a:rPr lang="en-GB" altLang="zh-TW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parral Pro Light" pitchFamily="18" charset="0"/>
                <a:ea typeface="新細明體" pitchFamily="18" charset="-120"/>
              </a:rPr>
              <a:t>   </a:t>
            </a:r>
            <a:endParaRPr lang="en-US" altLang="zh-TW" sz="2800" b="1" dirty="0">
              <a:effectLst>
                <a:outerShdw blurRad="38100" dist="38100" dir="2700000" algn="tl">
                  <a:srgbClr val="000000"/>
                </a:outerShdw>
              </a:effectLst>
              <a:latin typeface="Chaparral Pro Light" pitchFamily="18" charset="0"/>
            </a:endParaRPr>
          </a:p>
        </p:txBody>
      </p:sp>
      <p:pic>
        <p:nvPicPr>
          <p:cNvPr id="5126" name="Picture 6" descr="Screen Shot 2014-04-29 at 12.02.1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3" y="1708150"/>
            <a:ext cx="4724401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" descr="greenlogo [Converted]-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3" y="2563813"/>
            <a:ext cx="3760787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2423446-7652-4484-BA17-A79DA31D2062}" type="slidenum">
              <a:rPr lang="en-US" altLang="zh-TW"/>
              <a:pPr/>
              <a:t>3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4"/>
          <p:cNvSpPr>
            <a:spLocks noChangeArrowheads="1"/>
          </p:cNvSpPr>
          <p:nvPr/>
        </p:nvSpPr>
        <p:spPr bwMode="auto">
          <a:xfrm>
            <a:off x="2417763" y="1055688"/>
            <a:ext cx="4356100" cy="4352925"/>
          </a:xfrm>
          <a:prstGeom prst="ellipse">
            <a:avLst/>
          </a:prstGeom>
          <a:solidFill>
            <a:srgbClr val="EFEFEF">
              <a:alpha val="7097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2151" name="Text Box 103"/>
          <p:cNvSpPr txBox="1">
            <a:spLocks noChangeArrowheads="1"/>
          </p:cNvSpPr>
          <p:nvPr/>
        </p:nvSpPr>
        <p:spPr bwMode="auto">
          <a:xfrm>
            <a:off x="838200" y="2724150"/>
            <a:ext cx="7513638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6000" dirty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rPr>
              <a:t>Demonstration</a:t>
            </a:r>
            <a:endParaRPr lang="zh-TW" altLang="zh-TW" sz="6000" dirty="0">
              <a:solidFill>
                <a:srgbClr val="010101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30724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zh-TW" sz="1800">
              <a:latin typeface="Chaparral Pro Light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4"/>
          <p:cNvSpPr>
            <a:spLocks noChangeArrowheads="1"/>
          </p:cNvSpPr>
          <p:nvPr/>
        </p:nvSpPr>
        <p:spPr bwMode="auto">
          <a:xfrm>
            <a:off x="2417763" y="1055688"/>
            <a:ext cx="4356100" cy="4352925"/>
          </a:xfrm>
          <a:prstGeom prst="ellipse">
            <a:avLst/>
          </a:prstGeom>
          <a:solidFill>
            <a:srgbClr val="EFEFEF">
              <a:alpha val="7097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2151" name="Text Box 103"/>
          <p:cNvSpPr txBox="1">
            <a:spLocks noChangeArrowheads="1"/>
          </p:cNvSpPr>
          <p:nvPr/>
        </p:nvSpPr>
        <p:spPr bwMode="auto">
          <a:xfrm>
            <a:off x="838200" y="2724150"/>
            <a:ext cx="7513638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6000" dirty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rPr>
              <a:t>Conclusion</a:t>
            </a:r>
            <a:endParaRPr lang="zh-TW" altLang="zh-TW" sz="6000" dirty="0">
              <a:solidFill>
                <a:srgbClr val="010101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3277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zh-TW" sz="1800">
              <a:latin typeface="Chaparral Pro Light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4"/>
          <p:cNvSpPr>
            <a:spLocks noChangeArrowheads="1"/>
          </p:cNvSpPr>
          <p:nvPr/>
        </p:nvSpPr>
        <p:spPr bwMode="auto">
          <a:xfrm>
            <a:off x="2417763" y="1055688"/>
            <a:ext cx="4356100" cy="4352925"/>
          </a:xfrm>
          <a:prstGeom prst="ellipse">
            <a:avLst/>
          </a:prstGeom>
          <a:solidFill>
            <a:srgbClr val="EFEFEF">
              <a:alpha val="7097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2151" name="Text Box 103"/>
          <p:cNvSpPr txBox="1">
            <a:spLocks noChangeArrowheads="1"/>
          </p:cNvSpPr>
          <p:nvPr/>
        </p:nvSpPr>
        <p:spPr bwMode="auto">
          <a:xfrm>
            <a:off x="838200" y="2724150"/>
            <a:ext cx="7513638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6000" dirty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rPr>
              <a:t>Q&amp;A</a:t>
            </a:r>
            <a:endParaRPr lang="zh-TW" altLang="zh-TW" sz="6000" dirty="0">
              <a:solidFill>
                <a:srgbClr val="010101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31748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zh-TW" sz="1800">
              <a:latin typeface="Chaparral Pro Light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4"/>
          <p:cNvSpPr>
            <a:spLocks noChangeArrowheads="1"/>
          </p:cNvSpPr>
          <p:nvPr/>
        </p:nvSpPr>
        <p:spPr bwMode="auto">
          <a:xfrm>
            <a:off x="2417763" y="1055688"/>
            <a:ext cx="4356100" cy="4352925"/>
          </a:xfrm>
          <a:prstGeom prst="ellipse">
            <a:avLst/>
          </a:prstGeom>
          <a:solidFill>
            <a:srgbClr val="EFEFEF">
              <a:alpha val="7097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2151" name="Text Box 103"/>
          <p:cNvSpPr txBox="1">
            <a:spLocks noChangeArrowheads="1"/>
          </p:cNvSpPr>
          <p:nvPr/>
        </p:nvSpPr>
        <p:spPr bwMode="auto">
          <a:xfrm>
            <a:off x="874786" y="2204864"/>
            <a:ext cx="7513638" cy="193899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6000" dirty="0" smtClean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rPr>
              <a:t>Future</a:t>
            </a:r>
          </a:p>
          <a:p>
            <a:pPr algn="ctr">
              <a:defRPr/>
            </a:pPr>
            <a:r>
              <a:rPr lang="en-US" altLang="zh-TW" sz="6000" dirty="0" smtClean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rPr>
              <a:t>Enhancement</a:t>
            </a:r>
            <a:endParaRPr lang="zh-TW" altLang="zh-TW" sz="6000" dirty="0">
              <a:solidFill>
                <a:srgbClr val="010101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31748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zh-TW" sz="1800">
              <a:latin typeface="Chaparral Pro Light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78932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2 - Green Tips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331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10742A-800F-460A-9128-C6F6AAF3FBDA}" type="slidenum">
              <a:rPr lang="en-US" altLang="zh-TW"/>
              <a:pPr/>
              <a:t>34</a:t>
            </a:fld>
            <a:endParaRPr lang="en-US" altLang="zh-TW"/>
          </a:p>
        </p:txBody>
      </p:sp>
      <p:grpSp>
        <p:nvGrpSpPr>
          <p:cNvPr id="3" name="Group 2"/>
          <p:cNvGrpSpPr/>
          <p:nvPr/>
        </p:nvGrpSpPr>
        <p:grpSpPr>
          <a:xfrm>
            <a:off x="467544" y="2289977"/>
            <a:ext cx="4176464" cy="3672408"/>
            <a:chOff x="467544" y="1700808"/>
            <a:chExt cx="4947230" cy="4397896"/>
          </a:xfrm>
        </p:grpSpPr>
        <p:pic>
          <p:nvPicPr>
            <p:cNvPr id="11" name="圖片 13" descr="Screenshot_2014-04-14-21-13-36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7544" y="1700808"/>
              <a:ext cx="2473816" cy="439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圖片 8" descr="Screenshot_2014-05-01-14-39-5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41360" y="1700808"/>
              <a:ext cx="2473414" cy="439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1970">
            <a:off x="4196506" y="3188708"/>
            <a:ext cx="4363143" cy="2813393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28600" y="966538"/>
            <a:ext cx="845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eaLnBrk="0" hangingPunct="0">
              <a:buFont typeface="Arial" pitchFamily="34" charset="0"/>
              <a:buChar char="•"/>
            </a:pPr>
            <a:r>
              <a:rPr kumimoji="1" lang="en-US" altLang="zh-TW" sz="4800" dirty="0" err="1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Learn</a:t>
            </a:r>
            <a:r>
              <a:rPr kumimoji="1" lang="en-US" altLang="zh-TW" sz="4800" dirty="0" err="1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  <a:sym typeface="Wingdings"/>
              </a:rPr>
              <a:t>Act</a:t>
            </a:r>
            <a:endParaRPr kumimoji="1" lang="en-GB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  <a:p>
            <a:pPr marL="457200" indent="-457200" eaLnBrk="0" hangingPunct="0">
              <a:buFont typeface="Arial" pitchFamily="34" charset="0"/>
              <a:buChar char="•"/>
            </a:pPr>
            <a:endParaRPr kumimoji="1" lang="en-GB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39" y="2708920"/>
            <a:ext cx="1440161" cy="230832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glow rad="139700">
              <a:srgbClr val="FFFF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</a:rPr>
              <a:t>Start a Green Challenge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0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</a:t>
            </a:r>
            <a:r>
              <a:rPr lang="en-US" altLang="zh-TW" sz="48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8 </a:t>
            </a: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- Green </a:t>
            </a:r>
            <a:r>
              <a:rPr lang="en-US" altLang="zh-TW" sz="48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Challenges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331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10742A-800F-460A-9128-C6F6AAF3FBDA}" type="slidenum">
              <a:rPr lang="en-US" altLang="zh-TW"/>
              <a:pPr/>
              <a:t>35</a:t>
            </a:fld>
            <a:endParaRPr lang="en-US" altLang="zh-TW" dirty="0"/>
          </a:p>
        </p:txBody>
      </p:sp>
      <p:pic>
        <p:nvPicPr>
          <p:cNvPr id="2" name="Picture 1" descr="Screen Shot 2014-06-06 at 10.56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44255"/>
            <a:ext cx="6192688" cy="5350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2257975"/>
            <a:ext cx="2952328" cy="4154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I’ll finish all my lunch and leave no food waste</a:t>
            </a:r>
          </a:p>
          <a:p>
            <a:endParaRPr lang="en-US" sz="1050" dirty="0"/>
          </a:p>
        </p:txBody>
      </p:sp>
      <p:pic>
        <p:nvPicPr>
          <p:cNvPr id="12" name="Picture 11" descr="Screen Shot 2014-06-06 at 10.56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1" t="71329" r="19606" b="22463"/>
          <a:stretch/>
        </p:blipFill>
        <p:spPr>
          <a:xfrm>
            <a:off x="3480369" y="5085184"/>
            <a:ext cx="443559" cy="3321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5616" y="4106519"/>
            <a:ext cx="3024336" cy="4154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I walk to my 5/F classroom without taking elevator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5976" y="6581001"/>
            <a:ext cx="378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Concept adopted from the App “Challenge Accepted”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786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6 – Feedback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395288" y="982663"/>
            <a:ext cx="79009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What are the follow-up actions can be done?</a:t>
            </a:r>
            <a:endParaRPr kumimoji="1" lang="en-GB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7" name="圖片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920" y="2348880"/>
            <a:ext cx="2451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741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091D73-5398-454B-9426-6A87839DC7A9}" type="slidenum">
              <a:rPr lang="en-US" altLang="zh-TW"/>
              <a:pPr/>
              <a:t>36</a:t>
            </a:fld>
            <a:endParaRPr lang="en-US" altLang="zh-TW"/>
          </a:p>
        </p:txBody>
      </p:sp>
      <p:pic>
        <p:nvPicPr>
          <p:cNvPr id="2" name="Picture 1" descr="Screen Shot 2014-06-06 at 11.07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76872"/>
            <a:ext cx="48067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3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467544" y="152400"/>
            <a:ext cx="7828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 </a:t>
            </a:r>
            <a:r>
              <a:rPr lang="en-US" altLang="zh-TW" sz="48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9 </a:t>
            </a: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– </a:t>
            </a:r>
            <a:r>
              <a:rPr lang="en-US" altLang="zh-TW" sz="48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Campus Green Meter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741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091D73-5398-454B-9426-6A87839DC7A9}" type="slidenum">
              <a:rPr lang="en-US" altLang="zh-TW"/>
              <a:pPr/>
              <a:t>37</a:t>
            </a:fld>
            <a:endParaRPr lang="en-US" altLang="zh-TW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63688" y="983397"/>
            <a:ext cx="52366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kumimoji="1" lang="en-US" altLang="zh-TW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To see w</a:t>
            </a:r>
            <a:r>
              <a:rPr kumimoji="1" lang="en-US" altLang="zh-TW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hat everyone of us can do more</a:t>
            </a:r>
            <a:endParaRPr kumimoji="1" lang="en-GB" altLang="zh-TW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3" name="Picture 2" descr="Screen Shot 2014-06-06 at 11.08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98" y="2971590"/>
            <a:ext cx="4062677" cy="2829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5388" y="1546105"/>
            <a:ext cx="4583306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kumimoji="1" lang="en-US" sz="3200" dirty="0">
                <a:ln w="3175" cmpd="sng">
                  <a:solidFill>
                    <a:srgbClr val="D7D7D7"/>
                  </a:solidFill>
                </a:ln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Shared</a:t>
            </a:r>
            <a:r>
              <a:rPr kumimoji="1" lang="en-US" sz="3200" dirty="0">
                <a:ln w="3175" cmpd="sng">
                  <a:solidFill>
                    <a:srgbClr val="D7D7D7"/>
                  </a:solidFill>
                </a:ln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 Sustainability Goal</a:t>
            </a:r>
          </a:p>
          <a:p>
            <a:pPr marL="342900" indent="-342900">
              <a:buFont typeface="Wingdings" charset="2"/>
              <a:buChar char="ü"/>
            </a:pPr>
            <a:r>
              <a:rPr kumimoji="1" lang="en-US" sz="3200" dirty="0">
                <a:ln w="3175" cmpd="sng">
                  <a:solidFill>
                    <a:srgbClr val="D7D7D7"/>
                  </a:solidFill>
                </a:ln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Visualized Saving </a:t>
            </a:r>
            <a:r>
              <a:rPr kumimoji="1" lang="en-US" sz="3200" dirty="0" smtClean="0">
                <a:ln w="3175" cmpd="sng">
                  <a:solidFill>
                    <a:srgbClr val="D7D7D7"/>
                  </a:solidFill>
                </a:ln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Benefits</a:t>
            </a:r>
            <a:endParaRPr kumimoji="1" lang="en-US" sz="3200" dirty="0">
              <a:ln w="3175" cmpd="sng">
                <a:solidFill>
                  <a:srgbClr val="D7D7D7"/>
                </a:solidFill>
              </a:ln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0414"/>
            <a:ext cx="3500188" cy="3936817"/>
          </a:xfrm>
          <a:prstGeom prst="rect">
            <a:avLst/>
          </a:prstGeom>
        </p:spPr>
      </p:pic>
      <p:pic>
        <p:nvPicPr>
          <p:cNvPr id="4" name="Picture 3" descr="Screen Shot 2014-06-06 at 11.21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4561235"/>
            <a:ext cx="2066992" cy="2160240"/>
          </a:xfrm>
          <a:prstGeom prst="rect">
            <a:avLst/>
          </a:prstGeom>
        </p:spPr>
      </p:pic>
      <p:cxnSp>
        <p:nvCxnSpPr>
          <p:cNvPr id="11" name="Elbow Connector 10"/>
          <p:cNvCxnSpPr/>
          <p:nvPr/>
        </p:nvCxnSpPr>
        <p:spPr bwMode="auto">
          <a:xfrm rot="16200000" flipH="1">
            <a:off x="1763688" y="3329185"/>
            <a:ext cx="1872208" cy="1440161"/>
          </a:xfrm>
          <a:prstGeom prst="bentConnector3">
            <a:avLst>
              <a:gd name="adj1" fmla="val 1994"/>
            </a:avLst>
          </a:prstGeom>
          <a:ln w="38100" cmpd="sng">
            <a:solidFill>
              <a:srgbClr val="24FF16"/>
            </a:solidFill>
            <a:prstDash val="solid"/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 bwMode="auto">
          <a:xfrm rot="16200000" flipH="1">
            <a:off x="289523" y="3751036"/>
            <a:ext cx="2444274" cy="648073"/>
          </a:xfrm>
          <a:prstGeom prst="bentConnector3">
            <a:avLst>
              <a:gd name="adj1" fmla="val 100359"/>
            </a:avLst>
          </a:prstGeom>
          <a:ln w="38100" cmpd="sng">
            <a:solidFill>
              <a:srgbClr val="24FF16"/>
            </a:solidFill>
            <a:prstDash val="solid"/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 bwMode="auto">
          <a:xfrm rot="16200000" flipH="1">
            <a:off x="-42463" y="4415258"/>
            <a:ext cx="2604193" cy="1152128"/>
          </a:xfrm>
          <a:prstGeom prst="bentConnector3">
            <a:avLst>
              <a:gd name="adj1" fmla="val 100268"/>
            </a:avLst>
          </a:prstGeom>
          <a:ln w="38100" cmpd="sng">
            <a:solidFill>
              <a:srgbClr val="24FF16"/>
            </a:solidFill>
            <a:prstDash val="solid"/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00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4"/>
          <p:cNvSpPr>
            <a:spLocks noChangeArrowheads="1"/>
          </p:cNvSpPr>
          <p:nvPr/>
        </p:nvSpPr>
        <p:spPr bwMode="auto">
          <a:xfrm>
            <a:off x="2417763" y="1055688"/>
            <a:ext cx="4356100" cy="4352925"/>
          </a:xfrm>
          <a:prstGeom prst="ellipse">
            <a:avLst/>
          </a:prstGeom>
          <a:solidFill>
            <a:srgbClr val="EFEFEF">
              <a:alpha val="7097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2151" name="Text Box 103"/>
          <p:cNvSpPr txBox="1">
            <a:spLocks noChangeArrowheads="1"/>
          </p:cNvSpPr>
          <p:nvPr/>
        </p:nvSpPr>
        <p:spPr bwMode="auto">
          <a:xfrm>
            <a:off x="838200" y="2724150"/>
            <a:ext cx="7513638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6000" dirty="0" smtClean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rPr>
              <a:t>Evaluation</a:t>
            </a:r>
            <a:endParaRPr lang="zh-TW" altLang="zh-TW" sz="6000" dirty="0">
              <a:solidFill>
                <a:srgbClr val="010101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30724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zh-TW" sz="1800">
              <a:latin typeface="Chaparral Pro Light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41236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The effectiveness of increasing environmental awareness </a:t>
            </a:r>
            <a:endParaRPr lang="zh-TW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048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DD7CA9B-80F2-428E-BD7A-9336B28BC041}" type="slidenum">
              <a:rPr lang="en-US" altLang="zh-TW"/>
              <a:pPr/>
              <a:t>39</a:t>
            </a:fld>
            <a:endParaRPr lang="en-US" altLang="zh-TW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64" b="4023"/>
          <a:stretch/>
        </p:blipFill>
        <p:spPr>
          <a:xfrm>
            <a:off x="-9644162" y="1422138"/>
            <a:ext cx="8507110" cy="482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Terry_Pang\Desktop\Graphic.png"/>
          <p:cNvPicPr>
            <a:picLocks noChangeAspect="1" noChangeArrowheads="1"/>
          </p:cNvPicPr>
          <p:nvPr/>
        </p:nvPicPr>
        <p:blipFill>
          <a:blip r:embed="rId3"/>
          <a:srcRect l="33068" t="18787" r="33095"/>
          <a:stretch>
            <a:fillRect/>
          </a:stretch>
        </p:blipFill>
        <p:spPr bwMode="auto">
          <a:xfrm>
            <a:off x="2571736" y="2847433"/>
            <a:ext cx="3643338" cy="3843883"/>
          </a:xfrm>
          <a:prstGeom prst="rect">
            <a:avLst/>
          </a:prstGeom>
          <a:noFill/>
        </p:spPr>
      </p:pic>
      <p:pic>
        <p:nvPicPr>
          <p:cNvPr id="6" name="Picture 2" descr="C:\Users\Terry_Pang\Desktop\Graphic.png"/>
          <p:cNvPicPr>
            <a:picLocks noChangeAspect="1" noChangeArrowheads="1"/>
          </p:cNvPicPr>
          <p:nvPr/>
        </p:nvPicPr>
        <p:blipFill>
          <a:blip r:embed="rId3"/>
          <a:srcRect r="48968" b="87113"/>
          <a:stretch>
            <a:fillRect/>
          </a:stretch>
        </p:blipFill>
        <p:spPr bwMode="auto">
          <a:xfrm>
            <a:off x="691357" y="1970052"/>
            <a:ext cx="7904162" cy="87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194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38113" y="4905375"/>
            <a:ext cx="5256212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7800003" algn="tl" rotWithShape="0">
              <a:srgbClr val="FFFFFF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kumimoji="1" lang="en-US" altLang="zh-TW" sz="2800" b="1" dirty="0">
                <a:solidFill>
                  <a:srgbClr val="393939"/>
                </a:solidFill>
                <a:latin typeface="Chaparral Pro Light" pitchFamily="18" charset="0"/>
                <a:ea typeface="BatangChe" pitchFamily="49" charset="-127"/>
                <a:sym typeface="Wingdings" pitchFamily="2" charset="2"/>
              </a:rPr>
              <a:t> </a:t>
            </a:r>
            <a:r>
              <a:rPr kumimoji="1" lang="en-US" altLang="zh-TW" sz="2800" b="1" dirty="0">
                <a:solidFill>
                  <a:srgbClr val="393939"/>
                </a:solidFill>
                <a:latin typeface="Chaparral Pro Light" pitchFamily="18" charset="0"/>
                <a:ea typeface="BatangChe" pitchFamily="49" charset="-127"/>
              </a:rPr>
              <a:t>Lack of motivation to study the textual content on the official website in detail</a:t>
            </a:r>
            <a:r>
              <a:rPr kumimoji="1" lang="zh-TW" altLang="zh-TW" sz="2800" b="1" dirty="0">
                <a:solidFill>
                  <a:srgbClr val="393939"/>
                </a:solidFill>
                <a:latin typeface="Chaparral Pro Light" pitchFamily="18" charset="0"/>
                <a:ea typeface="BatangChe" pitchFamily="49" charset="-127"/>
              </a:rPr>
              <a:t> </a:t>
            </a:r>
            <a:endParaRPr kumimoji="1" lang="zh-TW" altLang="en-US" sz="2800" b="1" dirty="0">
              <a:solidFill>
                <a:srgbClr val="393939"/>
              </a:solidFill>
              <a:latin typeface="Chaparral Pro Light" pitchFamily="18" charset="0"/>
              <a:ea typeface="BatangChe" pitchFamily="49" charset="-127"/>
            </a:endParaRPr>
          </a:p>
          <a:p>
            <a:pPr eaLnBrk="0" hangingPunct="0">
              <a:defRPr/>
            </a:pPr>
            <a:endParaRPr kumimoji="1" lang="en-GB" altLang="zh-TW" sz="2800" b="1" dirty="0">
              <a:solidFill>
                <a:srgbClr val="393939"/>
              </a:solidFill>
              <a:latin typeface="Chaparral Pro Light" pitchFamily="18" charset="0"/>
              <a:ea typeface="BatangChe" pitchFamily="49" charset="-127"/>
            </a:endParaRPr>
          </a:p>
          <a:p>
            <a:pPr eaLnBrk="0" hangingPunct="0">
              <a:defRPr/>
            </a:pPr>
            <a:endParaRPr kumimoji="1" lang="en-GB" sz="2800" b="1" dirty="0">
              <a:solidFill>
                <a:srgbClr val="393939"/>
              </a:solidFill>
              <a:latin typeface="Chaparral Pro Light" pitchFamily="18" charset="0"/>
              <a:ea typeface="BatangChe" pitchFamily="49" charset="-127"/>
            </a:endParaRPr>
          </a:p>
          <a:p>
            <a:pPr eaLnBrk="0" hangingPunct="0">
              <a:defRPr/>
            </a:pPr>
            <a:r>
              <a:rPr kumimoji="1" lang="en-GB" sz="2800" b="1" dirty="0">
                <a:solidFill>
                  <a:srgbClr val="393939"/>
                </a:solidFill>
                <a:latin typeface="Chaparral Pro Light" pitchFamily="18" charset="0"/>
                <a:ea typeface="BatangChe" pitchFamily="49" charset="-127"/>
              </a:rPr>
              <a:t>   </a:t>
            </a:r>
            <a:endParaRPr kumimoji="1" lang="en-US" altLang="zh-TW" sz="2800" b="1" dirty="0">
              <a:solidFill>
                <a:srgbClr val="393939"/>
              </a:solidFill>
              <a:latin typeface="Chaparral Pro Light" pitchFamily="18" charset="0"/>
              <a:ea typeface="BatangChe" pitchFamily="49" charset="-127"/>
            </a:endParaRPr>
          </a:p>
        </p:txBody>
      </p:sp>
      <p:sp>
        <p:nvSpPr>
          <p:cNvPr id="3" name="Text Box 103"/>
          <p:cNvSpPr txBox="1">
            <a:spLocks noChangeArrowheads="1"/>
          </p:cNvSpPr>
          <p:nvPr/>
        </p:nvSpPr>
        <p:spPr bwMode="auto">
          <a:xfrm>
            <a:off x="392113" y="441325"/>
            <a:ext cx="83597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0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The PROBLEM We Intend To Solve</a:t>
            </a:r>
            <a:endParaRPr lang="zh-TW" altLang="zh-TW" sz="40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6148" name="Picture 6" descr="Screen Shot 2014-04-29 at 12.02.10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1557338"/>
            <a:ext cx="3817937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 descr="488.png"/>
          <p:cNvPicPr>
            <a:picLocks noChangeAspect="1"/>
          </p:cNvPicPr>
          <p:nvPr/>
        </p:nvPicPr>
        <p:blipFill>
          <a:blip r:embed="rId3">
            <a:grayscl/>
            <a:biLevel thresh="50000"/>
          </a:blip>
          <a:srcRect/>
          <a:stretch>
            <a:fillRect/>
          </a:stretch>
        </p:blipFill>
        <p:spPr bwMode="auto">
          <a:xfrm>
            <a:off x="5508625" y="1241425"/>
            <a:ext cx="304165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Screen Shot 2014-05-01 at 2.26.40 AM.png"/>
          <p:cNvPicPr>
            <a:picLocks noChangeAspect="1"/>
          </p:cNvPicPr>
          <p:nvPr/>
        </p:nvPicPr>
        <p:blipFill>
          <a:blip r:embed="rId4"/>
          <a:srcRect t="-793" r="67940" b="40787"/>
          <a:stretch>
            <a:fillRect/>
          </a:stretch>
        </p:blipFill>
        <p:spPr bwMode="auto">
          <a:xfrm>
            <a:off x="5776913" y="1844675"/>
            <a:ext cx="2503487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 descr="arrow.png"/>
          <p:cNvPicPr>
            <a:picLocks noChangeAspect="1"/>
          </p:cNvPicPr>
          <p:nvPr/>
        </p:nvPicPr>
        <p:blipFill>
          <a:blip r:embed="rId5">
            <a:grayscl/>
            <a:biLevel thresh="50000"/>
          </a:blip>
          <a:srcRect l="33279" t="45131" r="29517" b="2386"/>
          <a:stretch>
            <a:fillRect/>
          </a:stretch>
        </p:blipFill>
        <p:spPr bwMode="auto">
          <a:xfrm rot="20588868" flipH="1">
            <a:off x="3998913" y="1398588"/>
            <a:ext cx="1246187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5DD89A-A0C0-48FB-A2CA-BFE075DAA4D0}" type="slidenum">
              <a:rPr lang="en-US" altLang="zh-TW"/>
              <a:pPr/>
              <a:t>4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Performance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205582" y="1092200"/>
            <a:ext cx="8732837" cy="4524315"/>
          </a:xfrm>
          <a:prstGeom prst="rect">
            <a:avLst/>
          </a:prstGeom>
          <a:solidFill>
            <a:schemeClr val="bg1">
              <a:lumMod val="10000"/>
              <a:alpha val="48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Reliability </a:t>
            </a:r>
          </a:p>
          <a:p>
            <a:pPr lvl="1"/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 Successful error handling</a:t>
            </a:r>
            <a:endParaRPr kumimoji="1" lang="zh-TW" altLang="en-US" sz="3200" dirty="0" smtClean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  <a:p>
            <a:pPr lvl="0">
              <a:buFont typeface="Arial" pitchFamily="34" charset="0"/>
              <a:buChar char="•"/>
            </a:pP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Security </a:t>
            </a:r>
          </a:p>
          <a:p>
            <a:pPr lvl="1"/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No sensitive information</a:t>
            </a:r>
            <a:endParaRPr kumimoji="1" lang="zh-TW" altLang="en-US" sz="3200" dirty="0" smtClean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  <a:p>
            <a:pPr lvl="0">
              <a:buFont typeface="Arial" pitchFamily="34" charset="0"/>
              <a:buChar char="•"/>
            </a:pP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Scalability </a:t>
            </a:r>
          </a:p>
          <a:p>
            <a:pPr lvl="1"/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Separated servers</a:t>
            </a:r>
            <a:endParaRPr kumimoji="1" lang="zh-TW" altLang="en-US" sz="3200" dirty="0" smtClean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  <a:p>
            <a:pPr lvl="0">
              <a:buFont typeface="Arial" pitchFamily="34" charset="0"/>
              <a:buChar char="•"/>
            </a:pPr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User Experience</a:t>
            </a:r>
          </a:p>
          <a:p>
            <a:pPr lvl="1"/>
            <a:r>
              <a:rPr kumimoji="1" lang="en-US" altLang="zh-TW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User Acceptance Test</a:t>
            </a:r>
            <a:endParaRPr kumimoji="1" lang="zh-TW" altLang="en-US" sz="3200" dirty="0" smtClean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  <a:p>
            <a:pPr marL="457200" indent="-457200" eaLnBrk="0" hangingPunct="0">
              <a:buFont typeface="Arial" pitchFamily="34" charset="0"/>
              <a:buChar char="•"/>
            </a:pPr>
            <a:endParaRPr kumimoji="1" lang="en-GB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536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A43070E-D4B0-4B28-A87B-099A66D4CA3F}" type="slidenum">
              <a:rPr lang="en-US" altLang="zh-TW"/>
              <a:pPr/>
              <a:t>40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9630"/>
          <a:stretch/>
        </p:blipFill>
        <p:spPr>
          <a:xfrm>
            <a:off x="341784" y="2214503"/>
            <a:ext cx="8460432" cy="4476770"/>
          </a:xfrm>
          <a:prstGeom prst="rect">
            <a:avLst/>
          </a:prstGeom>
        </p:spPr>
      </p:pic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215516" y="152400"/>
            <a:ext cx="8776084" cy="2062103"/>
          </a:xfrm>
          <a:prstGeom prst="rect">
            <a:avLst/>
          </a:prstGeom>
          <a:solidFill>
            <a:srgbClr val="171717">
              <a:alpha val="8000"/>
            </a:srgbClr>
          </a:solidFill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The </a:t>
            </a:r>
            <a:r>
              <a:rPr lang="en-US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features that are most important for </a:t>
            </a:r>
            <a:r>
              <a:rPr lang="en-US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the app</a:t>
            </a:r>
            <a:r>
              <a:rPr lang="en-US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.</a:t>
            </a:r>
            <a:br>
              <a:rPr lang="en-US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</a:br>
            <a:r>
              <a:rPr lang="en-US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Please drag and drop to rank the following functionalities in order of the likelihood of you using them. </a:t>
            </a:r>
            <a:endParaRPr lang="en-US" sz="3200" dirty="0" smtClean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  <a:p>
            <a:pPr algn="ctr">
              <a:defRPr/>
            </a:pPr>
            <a:r>
              <a:rPr lang="en-US" sz="3200" dirty="0" smtClean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(</a:t>
            </a:r>
            <a:r>
              <a:rPr lang="en-US" sz="32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rank 1 = highest)</a:t>
            </a:r>
            <a:endParaRPr lang="zh-TW" altLang="zh-TW" sz="32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2048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DD7CA9B-80F2-428E-BD7A-9336B28BC041}" type="slidenum">
              <a:rPr lang="en-US" altLang="zh-TW"/>
              <a:pPr/>
              <a:t>41</a:t>
            </a:fld>
            <a:endParaRPr lang="en-US" altLang="zh-TW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47564" y="2204864"/>
            <a:ext cx="864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n-US" altLang="zh-TW" dirty="0" smtClean="0">
                <a:solidFill>
                  <a:srgbClr val="4C4C4C"/>
                </a:solidFill>
                <a:latin typeface="Chaparral Pro Light" pitchFamily="18" charset="0"/>
                <a:ea typeface="新細明體" pitchFamily="18" charset="-120"/>
              </a:rPr>
              <a:t>Rank</a:t>
            </a:r>
            <a:endParaRPr kumimoji="1" lang="en-US" altLang="zh-TW" sz="1600" dirty="0">
              <a:solidFill>
                <a:srgbClr val="4C4C4C"/>
              </a:solidFill>
              <a:latin typeface="Chaparral Pro Light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205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5"/>
          </a:xfrm>
          <a:solidFill>
            <a:srgbClr val="171717">
              <a:alpha val="8000"/>
            </a:srgbClr>
          </a:solidFill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3200" kern="1200" dirty="0" smtClean="0">
                <a:solidFill>
                  <a:srgbClr val="FFFFFF"/>
                </a:solidFill>
                <a:ea typeface="新細明體" pitchFamily="18" charset="-120"/>
                <a:cs typeface="+mn-cs"/>
              </a:rPr>
              <a:t>Use Case Diagram</a:t>
            </a:r>
            <a:endParaRPr lang="zh-TW" altLang="en-US" sz="3200" kern="1200" dirty="0" smtClean="0">
              <a:solidFill>
                <a:srgbClr val="FFFFFF"/>
              </a:solidFill>
              <a:ea typeface="新細明體" pitchFamily="18" charset="-120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7D4A4-F9C2-4299-BFB2-AE934FDB9B58}" type="slidenum">
              <a:rPr lang="en-US" altLang="zh-TW" smtClean="0"/>
              <a:pPr>
                <a:defRPr/>
              </a:pPr>
              <a:t>42</a:t>
            </a:fld>
            <a:endParaRPr lang="en-US" altLang="zh-TW" dirty="0"/>
          </a:p>
        </p:txBody>
      </p:sp>
      <p:pic>
        <p:nvPicPr>
          <p:cNvPr id="4" name="Picture 6" descr="Macintosh HD:Users:pho:Downloads:Progress_image:Use Case Progress_v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417638"/>
            <a:ext cx="6064066" cy="4979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3"/>
          <p:cNvSpPr txBox="1">
            <a:spLocks noChangeArrowheads="1"/>
          </p:cNvSpPr>
          <p:nvPr/>
        </p:nvSpPr>
        <p:spPr bwMode="auto">
          <a:xfrm>
            <a:off x="392113" y="441325"/>
            <a:ext cx="83597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0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Objective</a:t>
            </a:r>
            <a:endParaRPr lang="zh-TW" altLang="zh-TW" sz="40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717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21E040-586E-4515-A768-1224C5239910}" type="slidenum">
              <a:rPr lang="en-US" altLang="zh-TW"/>
              <a:pPr/>
              <a:t>5</a:t>
            </a:fld>
            <a:endParaRPr lang="en-US" altLang="zh-TW"/>
          </a:p>
        </p:txBody>
      </p:sp>
      <p:grpSp>
        <p:nvGrpSpPr>
          <p:cNvPr id="15" name="Group 14"/>
          <p:cNvGrpSpPr/>
          <p:nvPr/>
        </p:nvGrpSpPr>
        <p:grpSpPr>
          <a:xfrm>
            <a:off x="6264188" y="1851328"/>
            <a:ext cx="2850985" cy="2951111"/>
            <a:chOff x="6264188" y="1810037"/>
            <a:chExt cx="2850985" cy="2951111"/>
          </a:xfrm>
        </p:grpSpPr>
        <p:sp>
          <p:nvSpPr>
            <p:cNvPr id="29" name="Oval 4"/>
            <p:cNvSpPr>
              <a:spLocks noChangeArrowheads="1"/>
            </p:cNvSpPr>
            <p:nvPr/>
          </p:nvSpPr>
          <p:spPr bwMode="auto">
            <a:xfrm>
              <a:off x="6264188" y="1810037"/>
              <a:ext cx="2850985" cy="2951111"/>
            </a:xfrm>
            <a:prstGeom prst="ellipse">
              <a:avLst/>
            </a:prstGeom>
            <a:solidFill>
              <a:srgbClr val="04A65F">
                <a:alpha val="7097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pic>
          <p:nvPicPr>
            <p:cNvPr id="7175" name="Picture 16" descr="http://www.iconsdb.com/icons/download/white/recycle-256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698175" y="2278063"/>
              <a:ext cx="1998662" cy="1998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100835" y="1830683"/>
            <a:ext cx="2850985" cy="2951111"/>
            <a:chOff x="100835" y="1810037"/>
            <a:chExt cx="2850985" cy="2951111"/>
          </a:xfrm>
        </p:grpSpPr>
        <p:sp>
          <p:nvSpPr>
            <p:cNvPr id="28" name="Oval 4"/>
            <p:cNvSpPr>
              <a:spLocks noChangeArrowheads="1"/>
            </p:cNvSpPr>
            <p:nvPr/>
          </p:nvSpPr>
          <p:spPr bwMode="auto">
            <a:xfrm>
              <a:off x="100835" y="1810037"/>
              <a:ext cx="2850985" cy="2951111"/>
            </a:xfrm>
            <a:prstGeom prst="ellipse">
              <a:avLst/>
            </a:prstGeom>
            <a:solidFill>
              <a:srgbClr val="FF0080">
                <a:alpha val="7097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pic>
          <p:nvPicPr>
            <p:cNvPr id="7177" name="Picture 3" descr="Android-logo.png"/>
            <p:cNvPicPr>
              <a:picLocks noChangeAspect="1"/>
            </p:cNvPicPr>
            <p:nvPr/>
          </p:nvPicPr>
          <p:blipFill>
            <a:blip r:embed="rId3">
              <a:grayscl/>
              <a:biLevel thresh="50000"/>
            </a:blip>
            <a:srcRect b="21571"/>
            <a:stretch>
              <a:fillRect/>
            </a:stretch>
          </p:blipFill>
          <p:spPr bwMode="auto">
            <a:xfrm>
              <a:off x="210564" y="2788771"/>
              <a:ext cx="1301750" cy="94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4" descr="applelogo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50975" y="2617321"/>
              <a:ext cx="1520825" cy="122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9" name="AutoShape 20" descr="https://scan.me/bundles/scanblog/images/windowsphone7_red.pn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180" name="AutoShape 22" descr="https://scan.me/bundles/scanblog/images/windowsphone7_red.pn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436156" y="4964367"/>
            <a:ext cx="21852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2800" b="1" dirty="0">
                <a:effectLst>
                  <a:outerShdw blurRad="50800" dist="25400" dir="2700000" algn="tl" rotWithShape="0">
                    <a:srgbClr val="FFFFFF">
                      <a:alpha val="43000"/>
                    </a:srgbClr>
                  </a:outerShdw>
                </a:effectLst>
                <a:latin typeface="Chaparral Pro Light" pitchFamily="18" charset="0"/>
                <a:ea typeface="新細明體" pitchFamily="18" charset="-120"/>
              </a:rPr>
              <a:t>Cross </a:t>
            </a:r>
            <a:r>
              <a:rPr lang="en-US" altLang="zh-TW" sz="2800" b="1" dirty="0" smtClean="0">
                <a:effectLst>
                  <a:outerShdw blurRad="50800" dist="25400" dir="2700000" algn="tl" rotWithShape="0">
                    <a:srgbClr val="FFFFFF">
                      <a:alpha val="43000"/>
                    </a:srgbClr>
                  </a:outerShdw>
                </a:effectLst>
                <a:latin typeface="Chaparral Pro Light" pitchFamily="18" charset="0"/>
                <a:ea typeface="新細明體" pitchFamily="18" charset="-120"/>
              </a:rPr>
              <a:t>Platform </a:t>
            </a:r>
          </a:p>
          <a:p>
            <a:pPr algn="ctr">
              <a:defRPr/>
            </a:pPr>
            <a:r>
              <a:rPr lang="en-US" altLang="zh-TW" sz="2800" b="1" dirty="0" smtClean="0">
                <a:effectLst>
                  <a:outerShdw blurRad="50800" dist="25400" dir="2700000" algn="tl" rotWithShape="0">
                    <a:srgbClr val="FFFFFF">
                      <a:alpha val="43000"/>
                    </a:srgbClr>
                  </a:outerShdw>
                </a:effectLst>
                <a:latin typeface="Chaparral Pro Light" pitchFamily="18" charset="0"/>
                <a:ea typeface="新細明體" pitchFamily="18" charset="-120"/>
              </a:rPr>
              <a:t>App </a:t>
            </a:r>
            <a:r>
              <a:rPr lang="en-US" altLang="zh-TW" sz="2800" b="1" dirty="0">
                <a:effectLst>
                  <a:outerShdw blurRad="50800" dist="25400" dir="2700000" algn="tl" rotWithShape="0">
                    <a:srgbClr val="FFFFFF">
                      <a:alpha val="43000"/>
                    </a:srgbClr>
                  </a:outerShdw>
                </a:effectLst>
                <a:latin typeface="Chaparral Pro Light" pitchFamily="18" charset="0"/>
                <a:ea typeface="新細明體" pitchFamily="18" charset="-120"/>
              </a:rPr>
              <a:t>Support</a:t>
            </a:r>
            <a:endParaRPr lang="zh-TW" altLang="zh-TW" sz="2800" b="1" dirty="0">
              <a:effectLst>
                <a:outerShdw blurRad="50800" dist="25400" dir="2700000" algn="tl" rotWithShape="0">
                  <a:srgbClr val="FFFFFF">
                    <a:alpha val="43000"/>
                  </a:srgbClr>
                </a:outerShdw>
              </a:effectLst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149413" y="4964367"/>
            <a:ext cx="29039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2800" b="1" dirty="0" smtClean="0">
                <a:effectLst>
                  <a:outerShdw blurRad="50800" dist="25400" dir="2700000" algn="tl" rotWithShape="0">
                    <a:srgbClr val="FFFFFF">
                      <a:alpha val="43000"/>
                    </a:srgbClr>
                  </a:outerShdw>
                </a:effectLst>
                <a:latin typeface="Chaparral Pro Light" pitchFamily="18" charset="0"/>
                <a:ea typeface="新細明體" pitchFamily="18" charset="-120"/>
              </a:rPr>
              <a:t>Automatic</a:t>
            </a:r>
          </a:p>
          <a:p>
            <a:pPr algn="ctr">
              <a:defRPr/>
            </a:pPr>
            <a:r>
              <a:rPr lang="en-US" altLang="zh-TW" sz="2800" b="1" dirty="0" smtClean="0">
                <a:effectLst>
                  <a:outerShdw blurRad="50800" dist="25400" dir="2700000" algn="tl" rotWithShape="0">
                    <a:srgbClr val="FFFFFF">
                      <a:alpha val="43000"/>
                    </a:srgbClr>
                  </a:outerShdw>
                </a:effectLst>
                <a:latin typeface="Chaparral Pro Light" pitchFamily="18" charset="0"/>
                <a:ea typeface="新細明體" pitchFamily="18" charset="-120"/>
              </a:rPr>
              <a:t> Content Integration</a:t>
            </a:r>
            <a:endParaRPr lang="zh-TW" altLang="zh-TW" sz="2800" b="1" dirty="0">
              <a:effectLst>
                <a:outerShdw blurRad="50800" dist="25400" dir="2700000" algn="tl" rotWithShape="0">
                  <a:srgbClr val="FFFFFF">
                    <a:alpha val="43000"/>
                  </a:srgbClr>
                </a:outerShdw>
              </a:effectLst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553200" y="4963940"/>
            <a:ext cx="263683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dirty="0">
                <a:effectLst>
                  <a:outerShdw blurRad="50800" dist="25400" dir="2700000" algn="tl" rotWithShape="0">
                    <a:srgbClr val="FFFFFF">
                      <a:alpha val="43000"/>
                    </a:srgbClr>
                  </a:outerShdw>
                </a:effectLst>
                <a:latin typeface="Chaparral Pro Light" pitchFamily="18" charset="0"/>
                <a:ea typeface="新細明體" pitchFamily="18" charset="-120"/>
              </a:rPr>
              <a:t>Increase green awareness</a:t>
            </a:r>
            <a:endParaRPr lang="zh-TW" altLang="zh-TW" sz="2800" b="1" dirty="0">
              <a:effectLst>
                <a:outerShdw blurRad="50800" dist="25400" dir="2700000" algn="tl" rotWithShape="0">
                  <a:srgbClr val="FFFFFF">
                    <a:alpha val="43000"/>
                  </a:srgbClr>
                </a:outerShdw>
              </a:effectLst>
              <a:latin typeface="Chaparral Pro Light" pitchFamily="18" charset="0"/>
              <a:ea typeface="新細明體" pitchFamily="18" charset="-12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93292" y="1810037"/>
            <a:ext cx="2890875" cy="2992402"/>
            <a:chOff x="3193292" y="1810037"/>
            <a:chExt cx="2890875" cy="2992402"/>
          </a:xfrm>
        </p:grpSpPr>
        <p:sp>
          <p:nvSpPr>
            <p:cNvPr id="7173" name="Oval 4"/>
            <p:cNvSpPr>
              <a:spLocks noChangeArrowheads="1"/>
            </p:cNvSpPr>
            <p:nvPr/>
          </p:nvSpPr>
          <p:spPr bwMode="auto">
            <a:xfrm>
              <a:off x="3193292" y="1810037"/>
              <a:ext cx="2890875" cy="2992402"/>
            </a:xfrm>
            <a:prstGeom prst="ellipse">
              <a:avLst/>
            </a:prstGeom>
            <a:solidFill>
              <a:srgbClr val="FF6600">
                <a:alpha val="7097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000000"/>
                </a:solidFill>
                <a:latin typeface="Chaparral Pro Light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4024363" y="1952836"/>
              <a:ext cx="1267717" cy="1267717"/>
            </a:xfrm>
            <a:prstGeom prst="rect">
              <a:avLst/>
            </a:prstGeom>
          </p:spPr>
        </p:pic>
        <p:pic>
          <p:nvPicPr>
            <p:cNvPr id="26" name="Picture 9" descr="488.png"/>
            <p:cNvPicPr>
              <a:picLocks noChangeAspect="1"/>
            </p:cNvPicPr>
            <p:nvPr/>
          </p:nvPicPr>
          <p:blipFill>
            <a:blip r:embed="rId6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5119170" y="3479236"/>
              <a:ext cx="460942" cy="813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64211" y="3429000"/>
              <a:ext cx="863450" cy="863450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 flipV="1">
              <a:off x="4024363" y="3032956"/>
              <a:ext cx="223601" cy="396044"/>
            </a:xfrm>
            <a:prstGeom prst="line">
              <a:avLst/>
            </a:prstGeom>
            <a:solidFill>
              <a:schemeClr val="accent1"/>
            </a:solidFill>
            <a:ln w="50800" cap="rnd" cmpd="sng" algn="ctr">
              <a:solidFill>
                <a:srgbClr val="FFFFFF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083166" y="3032956"/>
              <a:ext cx="208914" cy="396044"/>
            </a:xfrm>
            <a:prstGeom prst="line">
              <a:avLst/>
            </a:prstGeom>
            <a:solidFill>
              <a:schemeClr val="accent1"/>
            </a:solidFill>
            <a:ln w="50800" cap="rnd" cmpd="sng" algn="ctr">
              <a:solidFill>
                <a:srgbClr val="FFFFFF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ounded Rectangular Callout 5"/>
          <p:cNvSpPr>
            <a:spLocks noChangeArrowheads="1"/>
          </p:cNvSpPr>
          <p:nvPr/>
        </p:nvSpPr>
        <p:spPr bwMode="auto">
          <a:xfrm>
            <a:off x="6813550" y="1065213"/>
            <a:ext cx="2114550" cy="4006850"/>
          </a:xfrm>
          <a:prstGeom prst="wedgeRoundRectCallout">
            <a:avLst>
              <a:gd name="adj1" fmla="val -40241"/>
              <a:gd name="adj2" fmla="val 57699"/>
              <a:gd name="adj3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zh-TW">
              <a:solidFill>
                <a:srgbClr val="000000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3" name="Text Box 103"/>
          <p:cNvSpPr txBox="1">
            <a:spLocks noChangeArrowheads="1"/>
          </p:cNvSpPr>
          <p:nvPr/>
        </p:nvSpPr>
        <p:spPr bwMode="auto">
          <a:xfrm>
            <a:off x="392113" y="441325"/>
            <a:ext cx="83597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0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Cross Platform Support</a:t>
            </a:r>
            <a:endParaRPr lang="zh-TW" altLang="zh-TW" sz="40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pic>
        <p:nvPicPr>
          <p:cNvPr id="25604" name="Picture 3" descr="Android-logo.png"/>
          <p:cNvPicPr>
            <a:picLocks noChangeAspect="1"/>
          </p:cNvPicPr>
          <p:nvPr/>
        </p:nvPicPr>
        <p:blipFill>
          <a:blip r:embed="rId2">
            <a:grayscl/>
            <a:biLevel thresh="50000"/>
          </a:blip>
          <a:srcRect b="21571"/>
          <a:stretch>
            <a:fillRect/>
          </a:stretch>
        </p:blipFill>
        <p:spPr bwMode="auto">
          <a:xfrm>
            <a:off x="2232025" y="5072063"/>
            <a:ext cx="130175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applelogo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25" y="4900613"/>
            <a:ext cx="15208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2" name="Group 7"/>
          <p:cNvGrpSpPr>
            <a:grpSpLocks/>
          </p:cNvGrpSpPr>
          <p:nvPr/>
        </p:nvGrpSpPr>
        <p:grpSpPr bwMode="auto">
          <a:xfrm>
            <a:off x="3433763" y="1631950"/>
            <a:ext cx="2486025" cy="4389438"/>
            <a:chOff x="3433763" y="1631950"/>
            <a:chExt cx="2486025" cy="4389438"/>
          </a:xfrm>
        </p:grpSpPr>
        <p:pic>
          <p:nvPicPr>
            <p:cNvPr id="9230" name="Picture 9" descr="488.png"/>
            <p:cNvPicPr>
              <a:picLocks noChangeAspect="1"/>
            </p:cNvPicPr>
            <p:nvPr/>
          </p:nvPicPr>
          <p:blipFill>
            <a:blip r:embed="rId4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3433763" y="1631950"/>
              <a:ext cx="2486025" cy="438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1" name="Picture 5" descr="greenlogo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67163" y="3068638"/>
              <a:ext cx="1468437" cy="1468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群組 14"/>
          <p:cNvGrpSpPr>
            <a:grpSpLocks/>
          </p:cNvGrpSpPr>
          <p:nvPr/>
        </p:nvGrpSpPr>
        <p:grpSpPr bwMode="auto">
          <a:xfrm>
            <a:off x="361950" y="1016000"/>
            <a:ext cx="2212975" cy="4056063"/>
            <a:chOff x="361950" y="1016000"/>
            <a:chExt cx="2212975" cy="4056063"/>
          </a:xfrm>
        </p:grpSpPr>
        <p:sp>
          <p:nvSpPr>
            <p:cNvPr id="9228" name="Rounded Rectangular Callout 13"/>
            <p:cNvSpPr>
              <a:spLocks noChangeArrowheads="1"/>
            </p:cNvSpPr>
            <p:nvPr/>
          </p:nvSpPr>
          <p:spPr bwMode="auto">
            <a:xfrm flipH="1">
              <a:off x="361950" y="1065213"/>
              <a:ext cx="2212975" cy="4006850"/>
            </a:xfrm>
            <a:prstGeom prst="wedgeRoundRectCallout">
              <a:avLst>
                <a:gd name="adj1" fmla="val -40241"/>
                <a:gd name="adj2" fmla="val 57699"/>
                <a:gd name="adj3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zh-TW">
                <a:solidFill>
                  <a:srgbClr val="000000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pic>
          <p:nvPicPr>
            <p:cNvPr id="9229" name="圖片 5" descr="Screenshot_2014-04-16-08-33-29_galaxys4_black_portrait.png"/>
            <p:cNvPicPr>
              <a:picLocks noChangeAspect="1"/>
            </p:cNvPicPr>
            <p:nvPr/>
          </p:nvPicPr>
          <p:blipFill>
            <a:blip r:embed="rId6"/>
            <a:srcRect l="31061" t="11276" r="28922" b="12418"/>
            <a:stretch>
              <a:fillRect/>
            </a:stretch>
          </p:blipFill>
          <p:spPr bwMode="auto">
            <a:xfrm>
              <a:off x="419100" y="1016000"/>
              <a:ext cx="2100263" cy="400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75463" y="1185863"/>
            <a:ext cx="1939925" cy="3790950"/>
            <a:chOff x="10728684" y="-360362"/>
            <a:chExt cx="3507246" cy="6858000"/>
          </a:xfrm>
        </p:grpSpPr>
        <p:pic>
          <p:nvPicPr>
            <p:cNvPr id="9226" name="Picture 3" descr="iPhone4_Template - Copy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728684" y="-360362"/>
              <a:ext cx="350724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7" name="Picture 1" descr="iosScreen.png"/>
            <p:cNvPicPr>
              <a:picLocks noChangeAspect="1"/>
            </p:cNvPicPr>
            <p:nvPr/>
          </p:nvPicPr>
          <p:blipFill>
            <a:blip r:embed="rId8"/>
            <a:srcRect l="6268" t="16736" r="6538" b="17036"/>
            <a:stretch>
              <a:fillRect/>
            </a:stretch>
          </p:blipFill>
          <p:spPr bwMode="auto">
            <a:xfrm>
              <a:off x="10967653" y="830624"/>
              <a:ext cx="3073400" cy="454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E6696D9-722C-480E-988B-DE66AC739B9E}" type="slidenum">
              <a:rPr lang="en-US" altLang="zh-TW"/>
              <a:pPr/>
              <a:t>6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3"/>
          <p:cNvSpPr txBox="1">
            <a:spLocks noChangeArrowheads="1"/>
          </p:cNvSpPr>
          <p:nvPr/>
        </p:nvSpPr>
        <p:spPr bwMode="auto">
          <a:xfrm>
            <a:off x="392113" y="441325"/>
            <a:ext cx="83597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0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Supported features</a:t>
            </a:r>
            <a:endParaRPr lang="zh-TW" altLang="zh-TW" sz="40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grpSp>
        <p:nvGrpSpPr>
          <p:cNvPr id="4" name="群組 22"/>
          <p:cNvGrpSpPr>
            <a:grpSpLocks/>
          </p:cNvGrpSpPr>
          <p:nvPr/>
        </p:nvGrpSpPr>
        <p:grpSpPr bwMode="auto">
          <a:xfrm>
            <a:off x="3816350" y="1341438"/>
            <a:ext cx="1792288" cy="6878637"/>
            <a:chOff x="3816350" y="1341438"/>
            <a:chExt cx="1792288" cy="6878637"/>
          </a:xfrm>
        </p:grpSpPr>
        <p:pic>
          <p:nvPicPr>
            <p:cNvPr id="8207" name="Picture 4" descr="hand_idea.jpe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5400000">
              <a:off x="2956719" y="5872956"/>
              <a:ext cx="3638550" cy="1055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208" name="群組 15"/>
            <p:cNvGrpSpPr>
              <a:grpSpLocks/>
            </p:cNvGrpSpPr>
            <p:nvPr/>
          </p:nvGrpSpPr>
          <p:grpSpPr bwMode="auto">
            <a:xfrm>
              <a:off x="3816350" y="1341438"/>
              <a:ext cx="1792288" cy="3165475"/>
              <a:chOff x="3816350" y="1341438"/>
              <a:chExt cx="1792288" cy="3165475"/>
            </a:xfrm>
          </p:grpSpPr>
          <p:pic>
            <p:nvPicPr>
              <p:cNvPr id="8209" name="Picture 13" descr="488.png"/>
              <p:cNvPicPr>
                <a:picLocks noChangeAspect="1"/>
              </p:cNvPicPr>
              <p:nvPr/>
            </p:nvPicPr>
            <p:blipFill>
              <a:blip r:embed="rId3">
                <a:grayscl/>
                <a:biLevel thresh="50000"/>
              </a:blip>
              <a:srcRect/>
              <a:stretch>
                <a:fillRect/>
              </a:stretch>
            </p:blipFill>
            <p:spPr bwMode="auto">
              <a:xfrm>
                <a:off x="3816350" y="1341438"/>
                <a:ext cx="1792288" cy="316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10" name="Picture 5" descr="greenlogo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229100" y="2397125"/>
                <a:ext cx="1058863" cy="1058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1079500" y="2133600"/>
            <a:ext cx="184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>
              <a:latin typeface="Chaparral Pro Light" pitchFamily="18" charset="0"/>
            </a:endParaRPr>
          </a:p>
        </p:txBody>
      </p:sp>
      <p:grpSp>
        <p:nvGrpSpPr>
          <p:cNvPr id="6" name="群組 23"/>
          <p:cNvGrpSpPr>
            <a:grpSpLocks/>
          </p:cNvGrpSpPr>
          <p:nvPr/>
        </p:nvGrpSpPr>
        <p:grpSpPr bwMode="auto">
          <a:xfrm>
            <a:off x="684213" y="1147763"/>
            <a:ext cx="8782050" cy="4978400"/>
            <a:chOff x="684213" y="1147763"/>
            <a:chExt cx="8782296" cy="4978400"/>
          </a:xfrm>
        </p:grpSpPr>
        <p:sp>
          <p:nvSpPr>
            <p:cNvPr id="17" name="Subtitle 2"/>
            <p:cNvSpPr txBox="1">
              <a:spLocks/>
            </p:cNvSpPr>
            <p:nvPr/>
          </p:nvSpPr>
          <p:spPr bwMode="auto">
            <a:xfrm>
              <a:off x="920757" y="1577975"/>
              <a:ext cx="1736774" cy="585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7800003" algn="tl" rotWithShape="0">
                <a:srgbClr val="FFFFFF">
                  <a:alpha val="42999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parral Pro Light" pitchFamily="18" charset="0"/>
                  <a:ea typeface="新細明體" pitchFamily="18" charset="-120"/>
                </a:rPr>
                <a:t>News</a:t>
              </a:r>
              <a:endParaRPr kumimoji="1" lang="zh-HK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18" name="Subtitle 2"/>
            <p:cNvSpPr txBox="1">
              <a:spLocks/>
            </p:cNvSpPr>
            <p:nvPr/>
          </p:nvSpPr>
          <p:spPr>
            <a:xfrm>
              <a:off x="7189060" y="1147763"/>
              <a:ext cx="1736002" cy="584776"/>
            </a:xfrm>
            <a:prstGeom prst="rect">
              <a:avLst/>
            </a:prstGeom>
            <a:effectLst>
              <a:outerShdw blurRad="50800" dist="38100" dir="7800000" algn="tl" rotWithShape="0">
                <a:srgbClr val="FFFFFF">
                  <a:alpha val="43000"/>
                </a:srgbClr>
              </a:outerShdw>
            </a:effectLst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ＭＳ Ｐゴシック" charset="0"/>
                  <a:cs typeface="新細明體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  <a:cs typeface="新細明體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  <a:cs typeface="新細明體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新細明體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新細明體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spcBef>
                  <a:spcPct val="0"/>
                </a:spcBef>
                <a:buFontTx/>
                <a:buNone/>
                <a:defRPr/>
              </a:pPr>
              <a:r>
                <a:rPr lang="en-US" altLang="zh-TW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haparral Pro Light" pitchFamily="18" charset="0"/>
                  <a:ea typeface="新細明體" charset="0"/>
                  <a:cs typeface="Chaparral Pro Light Ital"/>
                </a:rPr>
                <a:t>Events</a:t>
              </a:r>
              <a:endParaRPr lang="zh-HK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aparral Pro Light" pitchFamily="18" charset="0"/>
                <a:ea typeface="新細明體" charset="0"/>
                <a:cs typeface="Chaparral Pro Light Ital"/>
              </a:endParaRP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 bwMode="auto">
            <a:xfrm>
              <a:off x="6227918" y="5049838"/>
              <a:ext cx="3238591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7800003" algn="tl" rotWithShape="0">
                <a:srgbClr val="FFFFFF">
                  <a:alpha val="42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kumimoji="1" lang="en-US" altLang="zh-TW" sz="3200" b="1" dirty="0">
                  <a:solidFill>
                    <a:srgbClr val="0101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haparral Pro Light" pitchFamily="18" charset="0"/>
                  <a:ea typeface="新細明體" pitchFamily="18" charset="-120"/>
                </a:rPr>
                <a:t>Green Tour</a:t>
              </a:r>
            </a:p>
            <a:p>
              <a:pPr algn="ctr" eaLnBrk="0" hangingPunct="0">
                <a:defRPr/>
              </a:pPr>
              <a:r>
                <a:rPr kumimoji="1" lang="en-US" altLang="zh-TW" sz="3200" b="1" dirty="0">
                  <a:solidFill>
                    <a:srgbClr val="0101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haparral Pro Light" pitchFamily="18" charset="0"/>
                  <a:ea typeface="新細明體" pitchFamily="18" charset="-120"/>
                </a:rPr>
                <a:t>Map</a:t>
              </a:r>
              <a:endParaRPr kumimoji="1" lang="zh-HK" sz="3200" b="1" dirty="0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20" name="Subtitle 2"/>
            <p:cNvSpPr txBox="1">
              <a:spLocks/>
            </p:cNvSpPr>
            <p:nvPr/>
          </p:nvSpPr>
          <p:spPr bwMode="auto">
            <a:xfrm>
              <a:off x="684213" y="5272088"/>
              <a:ext cx="3238591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7800003" algn="tl" rotWithShape="0">
                <a:srgbClr val="FFFFFF">
                  <a:alpha val="42999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3200" b="1" dirty="0">
                  <a:solidFill>
                    <a:srgbClr val="0101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haparral Pro Light" pitchFamily="18" charset="0"/>
                  <a:ea typeface="新細明體" pitchFamily="18" charset="-120"/>
                </a:rPr>
                <a:t>Green Channel</a:t>
              </a:r>
              <a:endParaRPr kumimoji="1" lang="zh-HK" sz="3200" b="1" dirty="0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21" name="Subtitle 2"/>
            <p:cNvSpPr txBox="1">
              <a:spLocks/>
            </p:cNvSpPr>
            <p:nvPr/>
          </p:nvSpPr>
          <p:spPr bwMode="auto">
            <a:xfrm>
              <a:off x="2252707" y="2193925"/>
              <a:ext cx="1736774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7800003" algn="tl" rotWithShape="0">
                <a:srgbClr val="FFFFFF">
                  <a:alpha val="42999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TW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parral Pro Light" pitchFamily="18" charset="0"/>
                  <a:ea typeface="新細明體" pitchFamily="18" charset="-120"/>
                </a:rPr>
                <a:t>Tips</a:t>
              </a:r>
              <a:endParaRPr kumimoji="1" lang="zh-HK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22" name="Subtitle 2"/>
            <p:cNvSpPr txBox="1">
              <a:spLocks/>
            </p:cNvSpPr>
            <p:nvPr/>
          </p:nvSpPr>
          <p:spPr>
            <a:xfrm>
              <a:off x="5833576" y="1997244"/>
              <a:ext cx="1637818" cy="584776"/>
            </a:xfrm>
            <a:prstGeom prst="rect">
              <a:avLst/>
            </a:prstGeom>
            <a:effectLst>
              <a:outerShdw blurRad="50800" dist="38100" dir="7800000" algn="tl" rotWithShape="0">
                <a:srgbClr val="FFFFFF">
                  <a:alpha val="43000"/>
                </a:srgbClr>
              </a:outerShdw>
            </a:effectLst>
          </p:spPr>
          <p:txBody>
            <a:bodyPr>
              <a:spAutoFit/>
            </a:bodyPr>
            <a:lstStyle>
              <a:defPPr>
                <a:defRPr lang="en-US"/>
              </a:defPPr>
              <a:lvl1pPr marL="0" indent="0" eaLnBrk="0" hangingPunct="0">
                <a:buNone/>
                <a:defRPr kumimoji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haparral Pro Light Ital"/>
                  <a:ea typeface="新細明體" charset="0"/>
                  <a:cs typeface="Chaparral Pro Light Ital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latin typeface="+mn-lt"/>
                  <a:ea typeface="+mn-ea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  <a:ea typeface="+mn-ea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  <a:ea typeface="+mn-ea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  <a:ea typeface="+mn-ea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  <a:ea typeface="+mn-ea"/>
                </a:defRPr>
              </a:lvl9pPr>
            </a:lstStyle>
            <a:p>
              <a:pPr>
                <a:defRPr/>
              </a:pPr>
              <a:r>
                <a:rPr lang="en-US" altLang="zh-TW" sz="3200" dirty="0" smtClean="0">
                  <a:latin typeface="Chaparral Pro Light" pitchFamily="18" charset="0"/>
                </a:rPr>
                <a:t>Voting</a:t>
              </a:r>
              <a:endParaRPr lang="zh-HK" sz="3200" dirty="0" smtClean="0">
                <a:latin typeface="Chaparral Pro Light" pitchFamily="18" charset="0"/>
              </a:endParaRPr>
            </a:p>
          </p:txBody>
        </p:sp>
        <p:sp>
          <p:nvSpPr>
            <p:cNvPr id="25" name="Subtitle 2"/>
            <p:cNvSpPr txBox="1">
              <a:spLocks/>
            </p:cNvSpPr>
            <p:nvPr/>
          </p:nvSpPr>
          <p:spPr bwMode="auto">
            <a:xfrm>
              <a:off x="1908209" y="4160838"/>
              <a:ext cx="178757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7800003" algn="tl" rotWithShape="0">
                <a:srgbClr val="FFFFFF">
                  <a:alpha val="42999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HK" sz="3200" b="1" dirty="0">
                  <a:solidFill>
                    <a:srgbClr val="010101"/>
                  </a:solidFill>
                  <a:latin typeface="Chaparral Pro Light" pitchFamily="18" charset="0"/>
                  <a:ea typeface="新細明體" pitchFamily="18" charset="-120"/>
                </a:rPr>
                <a:t>About Us</a:t>
              </a:r>
              <a:endParaRPr kumimoji="1" lang="zh-HK" sz="3200" b="1" dirty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endParaRPr>
            </a:p>
          </p:txBody>
        </p:sp>
        <p:sp>
          <p:nvSpPr>
            <p:cNvPr id="26" name="Subtitle 2"/>
            <p:cNvSpPr txBox="1">
              <a:spLocks/>
            </p:cNvSpPr>
            <p:nvPr/>
          </p:nvSpPr>
          <p:spPr bwMode="auto">
            <a:xfrm>
              <a:off x="6072339" y="4089400"/>
              <a:ext cx="1785987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7800003" algn="tl" rotWithShape="0">
                <a:srgbClr val="FFFFFF">
                  <a:alpha val="42999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kumimoji="1" lang="en-US" altLang="zh-HK" sz="3200" b="1">
                  <a:solidFill>
                    <a:srgbClr val="0101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haparral Pro Light" pitchFamily="18" charset="0"/>
                  <a:ea typeface="新細明體" pitchFamily="18" charset="-120"/>
                </a:rPr>
                <a:t>Feedback</a:t>
              </a:r>
              <a:endParaRPr kumimoji="1" lang="zh-HK" sz="3200" b="1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" pitchFamily="18" charset="0"/>
                <a:ea typeface="新細明體" pitchFamily="18" charset="-120"/>
              </a:endParaRPr>
            </a:p>
          </p:txBody>
        </p:sp>
      </p:grpSp>
      <p:sp>
        <p:nvSpPr>
          <p:cNvPr id="81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9AFFB88-1571-4D0E-BE38-C493FBB3F558}" type="slidenum">
              <a:rPr lang="en-US" altLang="zh-TW"/>
              <a:pPr/>
              <a:t>7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7"/>
          <p:cNvSpPr>
            <a:spLocks noChangeArrowheads="1"/>
          </p:cNvSpPr>
          <p:nvPr/>
        </p:nvSpPr>
        <p:spPr bwMode="auto">
          <a:xfrm>
            <a:off x="1322388" y="954088"/>
            <a:ext cx="6499225" cy="484187"/>
          </a:xfrm>
          <a:prstGeom prst="rect">
            <a:avLst/>
          </a:prstGeom>
          <a:solidFill>
            <a:srgbClr val="1BBC9B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pic>
        <p:nvPicPr>
          <p:cNvPr id="10243" name="圖片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247775"/>
            <a:ext cx="6480175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782638" y="152400"/>
            <a:ext cx="7513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6200000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800" dirty="0">
                <a:solidFill>
                  <a:srgbClr val="FFFFFF"/>
                </a:solidFill>
                <a:latin typeface="Chaparral Pro Light" pitchFamily="18" charset="0"/>
                <a:ea typeface="新細明體" pitchFamily="18" charset="-120"/>
              </a:rPr>
              <a:t>System Network Design</a:t>
            </a:r>
            <a:endParaRPr lang="zh-TW" altLang="zh-TW" sz="4800" dirty="0">
              <a:solidFill>
                <a:srgbClr val="FFFFFF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9" name="Text Box 103"/>
          <p:cNvSpPr txBox="1">
            <a:spLocks noChangeArrowheads="1"/>
          </p:cNvSpPr>
          <p:nvPr/>
        </p:nvSpPr>
        <p:spPr bwMode="auto">
          <a:xfrm>
            <a:off x="1635125" y="908050"/>
            <a:ext cx="6465888" cy="339725"/>
          </a:xfrm>
          <a:prstGeom prst="rect">
            <a:avLst/>
          </a:prstGeom>
          <a:effectLst/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kumimoji="1" lang="en-US" altLang="zh-TW" sz="1600" b="1" dirty="0">
                <a:solidFill>
                  <a:srgbClr val="FFFFFF"/>
                </a:solidFill>
                <a:latin typeface="Chaparral Pro Light Ital" charset="0"/>
                <a:ea typeface="新細明體" pitchFamily="18" charset="-120"/>
              </a:rPr>
              <a:t>Figure 2.3.1  </a:t>
            </a:r>
            <a:r>
              <a:rPr kumimoji="1" lang="en-US" altLang="zh-TW" sz="1600" b="1" dirty="0">
                <a:solidFill>
                  <a:srgbClr val="0101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parral Pro Light Ital" charset="0"/>
                <a:ea typeface="新細明體" pitchFamily="18" charset="-120"/>
              </a:rPr>
              <a:t>Diagram of workflow between the mobile device and the database </a:t>
            </a:r>
            <a:endParaRPr kumimoji="1" lang="zh-TW" altLang="zh-TW" sz="1600" b="1" dirty="0">
              <a:solidFill>
                <a:srgbClr val="01010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haparral Pro Light Ital" charset="0"/>
              <a:ea typeface="新細明體" pitchFamily="18" charset="-120"/>
            </a:endParaRPr>
          </a:p>
        </p:txBody>
      </p:sp>
      <p:sp>
        <p:nvSpPr>
          <p:cNvPr id="102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2A436D-ECB0-404F-976D-3402654C67AA}" type="slidenum">
              <a:rPr lang="en-US" altLang="zh-TW"/>
              <a:pPr/>
              <a:t>8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4"/>
          <p:cNvSpPr>
            <a:spLocks noChangeArrowheads="1"/>
          </p:cNvSpPr>
          <p:nvPr/>
        </p:nvSpPr>
        <p:spPr bwMode="auto">
          <a:xfrm>
            <a:off x="2417763" y="1055688"/>
            <a:ext cx="4356100" cy="4352925"/>
          </a:xfrm>
          <a:prstGeom prst="ellipse">
            <a:avLst/>
          </a:prstGeom>
          <a:solidFill>
            <a:srgbClr val="EFEFEF">
              <a:alpha val="7097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000000"/>
              </a:solidFill>
              <a:latin typeface="Chaparral Pro Light" pitchFamily="18" charset="0"/>
            </a:endParaRPr>
          </a:p>
        </p:txBody>
      </p:sp>
      <p:sp>
        <p:nvSpPr>
          <p:cNvPr id="2151" name="Text Box 103"/>
          <p:cNvSpPr txBox="1">
            <a:spLocks noChangeArrowheads="1"/>
          </p:cNvSpPr>
          <p:nvPr/>
        </p:nvSpPr>
        <p:spPr bwMode="auto">
          <a:xfrm>
            <a:off x="838200" y="2724150"/>
            <a:ext cx="7513638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6000" dirty="0">
                <a:solidFill>
                  <a:srgbClr val="010101"/>
                </a:solidFill>
                <a:latin typeface="Chaparral Pro Light" pitchFamily="18" charset="0"/>
                <a:ea typeface="新細明體" pitchFamily="18" charset="-120"/>
              </a:rPr>
              <a:t>Features</a:t>
            </a:r>
            <a:endParaRPr lang="zh-TW" altLang="zh-TW" sz="6000" dirty="0">
              <a:solidFill>
                <a:srgbClr val="010101"/>
              </a:solidFill>
              <a:latin typeface="Chaparral Pro Light" pitchFamily="18" charset="0"/>
              <a:ea typeface="新細明體" pitchFamily="18" charset="-120"/>
            </a:endParaRPr>
          </a:p>
        </p:txBody>
      </p:sp>
      <p:sp>
        <p:nvSpPr>
          <p:cNvPr id="11268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zh-TW" sz="1800">
              <a:latin typeface="Chaparral Pro Light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新細明體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新細明體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7515</TotalTime>
  <Words>625</Words>
  <Application>Microsoft Macintosh PowerPoint</Application>
  <PresentationFormat>On-screen Show (4:3)</PresentationFormat>
  <Paragraphs>176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ＭＳ Ｐゴシック</vt:lpstr>
      <vt:lpstr>BatangChe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Case Diagram</vt:lpstr>
    </vt:vector>
  </TitlesOfParts>
  <Company>Presentation Magazine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Coloured slides template background</dc:title>
  <dc:creator>Presentation Magazine</dc:creator>
  <cp:lastModifiedBy>Phoebe Wong</cp:lastModifiedBy>
  <cp:revision>346</cp:revision>
  <cp:lastPrinted>2014-04-27T08:39:47Z</cp:lastPrinted>
  <dcterms:modified xsi:type="dcterms:W3CDTF">2014-06-06T03:33:43Z</dcterms:modified>
</cp:coreProperties>
</file>